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309" r:id="rId13"/>
    <p:sldId id="310" r:id="rId14"/>
    <p:sldId id="270" r:id="rId15"/>
    <p:sldId id="306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305" r:id="rId27"/>
    <p:sldId id="281" r:id="rId28"/>
    <p:sldId id="282" r:id="rId29"/>
    <p:sldId id="283" r:id="rId30"/>
    <p:sldId id="284" r:id="rId31"/>
    <p:sldId id="285" r:id="rId32"/>
    <p:sldId id="286" r:id="rId33"/>
    <p:sldId id="307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1" autoAdjust="0"/>
    <p:restoredTop sz="76585" autoAdjust="0"/>
  </p:normalViewPr>
  <p:slideViewPr>
    <p:cSldViewPr>
      <p:cViewPr varScale="1">
        <p:scale>
          <a:sx n="93" d="100"/>
          <a:sy n="93" d="100"/>
        </p:scale>
        <p:origin x="492" y="7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456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DE118D-1E65-49C2-BC64-FD752CA0D258}" type="datetimeFigureOut">
              <a:rPr lang="en-US"/>
              <a:pPr>
                <a:defRPr/>
              </a:pPr>
              <a:t>9/13/2023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0F4021-697B-435F-AB67-E79E7F5FD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13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928CB6A9-272F-4041-8414-5309384C4AAD}" type="slidenum">
              <a:rPr lang="en-US" altLang="da-DK" sz="1100"/>
              <a:pPr>
                <a:spcBef>
                  <a:spcPct val="0"/>
                </a:spcBef>
              </a:pPr>
              <a:t>2</a:t>
            </a:fld>
            <a:endParaRPr lang="en-US" altLang="da-DK" sz="11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2191"/>
            <a:ext cx="1437680" cy="3175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a-D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12CF26F1-46BB-4067-84CE-68A3E18CF93F}" type="slidenum">
              <a:rPr lang="en-US" altLang="da-DK" sz="1100"/>
              <a:pPr>
                <a:spcBef>
                  <a:spcPct val="0"/>
                </a:spcBef>
              </a:pPr>
              <a:t>40</a:t>
            </a:fld>
            <a:endParaRPr lang="en-US" altLang="da-DK" sz="11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1437680" cy="3175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a-D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A4CB328D-829B-4F0B-8ACC-0C29707EBDB7}" type="slidenum">
              <a:rPr lang="en-US" altLang="da-DK" sz="1100"/>
              <a:pPr>
                <a:spcBef>
                  <a:spcPct val="0"/>
                </a:spcBef>
              </a:pPr>
              <a:t>41</a:t>
            </a:fld>
            <a:endParaRPr lang="en-US" altLang="da-DK" sz="11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1437680" cy="3175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a-D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45985AAC-368D-46A9-B4AA-7300EDC89BA5}" type="slidenum">
              <a:rPr lang="en-US" altLang="da-DK" sz="1100"/>
              <a:pPr>
                <a:spcBef>
                  <a:spcPct val="0"/>
                </a:spcBef>
              </a:pPr>
              <a:t>42</a:t>
            </a:fld>
            <a:endParaRPr lang="en-US" altLang="da-DK" sz="11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1437680" cy="3175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CE905228-98AC-49F1-ABD5-BAB72BF4C704}" type="slidenum">
              <a:rPr lang="en-US" altLang="da-DK" sz="1100"/>
              <a:pPr>
                <a:spcBef>
                  <a:spcPct val="0"/>
                </a:spcBef>
              </a:pPr>
              <a:t>14</a:t>
            </a:fld>
            <a:endParaRPr lang="en-US" altLang="da-DK" sz="11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1437680" cy="3175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a-DK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da-DK" dirty="0"/>
              <a:t>Peter </a:t>
            </a:r>
            <a:r>
              <a:rPr lang="en-GB" altLang="da-DK" dirty="0" err="1"/>
              <a:t>Juhl</a:t>
            </a:r>
            <a:r>
              <a:rPr lang="en-GB" altLang="da-DK" dirty="0"/>
              <a:t> from AT&amp;T Bell Labs helped me with early C++ fork-join headaches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67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da-DK" dirty="0"/>
              <a:t>Solves the problem, BUT</a:t>
            </a:r>
          </a:p>
          <a:p>
            <a:endParaRPr lang="en-US" altLang="da-DK" dirty="0"/>
          </a:p>
          <a:p>
            <a:r>
              <a:rPr lang="en-US" altLang="da-DK" dirty="0"/>
              <a:t>Multiple states to keep consistent</a:t>
            </a:r>
          </a:p>
          <a:p>
            <a:r>
              <a:rPr lang="en-US" altLang="da-DK" dirty="0"/>
              <a:t>Does not really match my intuition of reality</a:t>
            </a:r>
          </a:p>
          <a:p>
            <a:r>
              <a:rPr lang="en-US" altLang="da-DK" dirty="0"/>
              <a:t>More space consumption in memory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D0A5B2E9-F6C1-4368-87CC-9B6CD530D954}" type="slidenum">
              <a:rPr lang="en-US" altLang="da-DK" sz="1100"/>
              <a:pPr>
                <a:spcBef>
                  <a:spcPct val="0"/>
                </a:spcBef>
              </a:pPr>
              <a:t>24</a:t>
            </a:fld>
            <a:endParaRPr lang="en-US" altLang="da-DK" sz="11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883DE093-5CF3-4AF3-9003-56105FFAC3C6}" type="slidenum">
              <a:rPr lang="en-US" altLang="da-DK" sz="1100"/>
              <a:pPr>
                <a:spcBef>
                  <a:spcPct val="0"/>
                </a:spcBef>
              </a:pPr>
              <a:t>30</a:t>
            </a:fld>
            <a:endParaRPr lang="en-US" altLang="da-DK" sz="11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1437680" cy="3175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a-D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01943A69-E78B-4D92-AA28-BF9F0CB079EB}" type="slidenum">
              <a:rPr lang="en-US" altLang="da-DK" sz="1100"/>
              <a:pPr>
                <a:spcBef>
                  <a:spcPct val="0"/>
                </a:spcBef>
              </a:pPr>
              <a:t>31</a:t>
            </a:fld>
            <a:endParaRPr lang="en-US" altLang="da-DK" sz="11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1437680" cy="3175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a-D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5316DBA6-7AB4-4C3A-AC64-9541CA6F236E}" type="slidenum">
              <a:rPr lang="en-US" altLang="da-DK" sz="1100"/>
              <a:pPr>
                <a:spcBef>
                  <a:spcPct val="0"/>
                </a:spcBef>
              </a:pPr>
              <a:t>32</a:t>
            </a:fld>
            <a:endParaRPr lang="en-US" altLang="da-DK" sz="11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2191"/>
            <a:ext cx="1437680" cy="3175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a-D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1611BE12-2AE1-48C1-BB88-ECBD71963E3D}" type="slidenum">
              <a:rPr lang="en-US" altLang="da-DK" sz="1100"/>
              <a:pPr>
                <a:spcBef>
                  <a:spcPct val="0"/>
                </a:spcBef>
              </a:pPr>
              <a:t>36</a:t>
            </a:fld>
            <a:endParaRPr lang="en-US" altLang="da-DK" sz="11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1437680" cy="3175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a-D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1pPr>
            <a:lvl2pPr marL="702756" indent="-270291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2pPr>
            <a:lvl3pPr marL="1081164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3pPr>
            <a:lvl4pPr marL="1513629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4pPr>
            <a:lvl5pPr marL="1946095" indent="-216233" eaLnBrk="0" hangingPunct="0">
              <a:spcBef>
                <a:spcPct val="30000"/>
              </a:spcBef>
              <a:defRPr sz="1500">
                <a:solidFill>
                  <a:schemeClr val="tx1"/>
                </a:solidFill>
                <a:latin typeface="Times New Roman" pitchFamily="18" charset="0"/>
              </a:defRPr>
            </a:lvl5pPr>
            <a:lvl6pPr marL="2378560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6pPr>
            <a:lvl7pPr marL="2811026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7pPr>
            <a:lvl8pPr marL="3243491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8pPr>
            <a:lvl9pPr marL="3675957" indent="-216233" eaLnBrk="0" fontAlgn="base" hangingPunct="0">
              <a:spcBef>
                <a:spcPct val="3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AAA6A133-8F88-4DC5-B924-2BF317535D95}" type="slidenum">
              <a:rPr lang="en-US" altLang="da-DK" sz="1100"/>
              <a:pPr>
                <a:spcBef>
                  <a:spcPct val="0"/>
                </a:spcBef>
              </a:pPr>
              <a:t>39</a:t>
            </a:fld>
            <a:endParaRPr lang="en-US" altLang="da-DK" sz="11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3225" cy="3427413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1437680" cy="3175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1D56-42A0-4E15-A7B7-13C5D7FE5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03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7011"/>
            <a:ext cx="4038600" cy="415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7011"/>
            <a:ext cx="4038600" cy="415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CS, AU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47783-47A1-4720-BB2B-7C1DC76EAB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073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365"/>
            <a:ext cx="8229600" cy="596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8305800" cy="431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90516-8E9A-4341-B9BC-EA7123011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0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7411C-50F3-439B-A172-D78B9B44E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4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88395-51D4-402F-A507-1382C6CB3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5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B4E74-E97A-4D90-BF5F-D9FADEB1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1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EDFE-52F1-47B6-86A3-4A0F783C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6487A-C881-4656-BFDC-10A40E38B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5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9740-54F6-453E-B57C-DF10E9722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0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F36D-F0F7-4DB9-9ABE-45888DCD2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8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81782"/>
            <a:ext cx="8229600" cy="5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952500"/>
            <a:ext cx="83058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4B457A-9C89-40D9-BF1E-54D9B094F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 descr="http://mbg.au.dk/fileadmin/site_files/mb/Logoer/au/aulogo.jp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8208"/>
            <a:ext cx="2091690" cy="8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Software Engineering</a:t>
            </a:r>
            <a:br>
              <a:rPr lang="en-US" altLang="en-US" noProof="0" dirty="0">
                <a:latin typeface="Arial" charset="0"/>
                <a:cs typeface="Arial" charset="0"/>
              </a:rPr>
            </a:br>
            <a:r>
              <a:rPr lang="en-US" altLang="en-US" noProof="0" dirty="0">
                <a:latin typeface="Arial" charset="0"/>
                <a:cs typeface="Arial" charset="0"/>
              </a:rPr>
              <a:t>and Architecture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Deriving State Pattern</a:t>
            </a:r>
          </a:p>
          <a:p>
            <a:pPr>
              <a:defRPr/>
            </a:pPr>
            <a:r>
              <a:rPr lang="en-US" noProof="0" dirty="0"/>
              <a:t>Combining Behavior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/>
              <a:t>Premise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da-DK" noProof="0" dirty="0"/>
              <a:t>Let us </a:t>
            </a:r>
            <a:r>
              <a:rPr lang="en-US" altLang="da-DK" i="1" noProof="0" dirty="0"/>
              <a:t>assume</a:t>
            </a:r>
            <a:r>
              <a:rPr lang="en-US" altLang="da-DK" noProof="0" dirty="0"/>
              <a:t> that we have developed the </a:t>
            </a:r>
            <a:r>
              <a:rPr lang="en-US" altLang="da-DK" i="1" noProof="0" dirty="0"/>
              <a:t>polymorphic solution</a:t>
            </a:r>
            <a:r>
              <a:rPr lang="en-US" altLang="da-DK" noProof="0" dirty="0"/>
              <a:t> to handle </a:t>
            </a:r>
            <a:r>
              <a:rPr lang="en-US" altLang="da-DK" noProof="0" dirty="0" err="1"/>
              <a:t>BetaTown</a:t>
            </a:r>
            <a:r>
              <a:rPr lang="en-US" altLang="da-DK" noProof="0" dirty="0"/>
              <a:t>!</a:t>
            </a:r>
          </a:p>
          <a:p>
            <a:pPr algn="ctr"/>
            <a:endParaRPr lang="en-US" altLang="da-DK" b="1" noProof="0" dirty="0"/>
          </a:p>
          <a:p>
            <a:pPr algn="ctr"/>
            <a:endParaRPr lang="en-US" altLang="da-DK" b="1" noProof="0" dirty="0"/>
          </a:p>
          <a:p>
            <a:pPr algn="ctr"/>
            <a:r>
              <a:rPr lang="en-US" altLang="da-DK" b="1" noProof="0" dirty="0"/>
              <a:t>That is: forget the Strategy based solution we did last time </a:t>
            </a:r>
            <a:r>
              <a:rPr lang="en-US" altLang="da-DK" b="1" noProof="0" dirty="0">
                <a:sym typeface="Wingdings" pitchFamily="2" charset="2"/>
              </a:rPr>
              <a:t>for the next analysis...</a:t>
            </a:r>
            <a:endParaRPr lang="en-US" altLang="da-DK" b="1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CS, AU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88F00D-CE15-4F9A-8D63-C5DD19CF2428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34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 smtClean="0"/>
              <a:t>Reviewing the Polymorphic</a:t>
            </a:r>
            <a:endParaRPr lang="en-US" altLang="da-DK" noProof="0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1" y="1057011"/>
            <a:ext cx="8507413" cy="4151313"/>
          </a:xfrm>
        </p:spPr>
        <p:txBody>
          <a:bodyPr/>
          <a:lstStyle/>
          <a:p>
            <a:r>
              <a:rPr lang="en-US" altLang="da-DK" noProof="0" dirty="0" smtClean="0"/>
              <a:t>So – how did the polymorphic solution look like:</a:t>
            </a:r>
            <a:endParaRPr lang="en-US" altLang="da-DK" noProof="0" dirty="0"/>
          </a:p>
          <a:p>
            <a:pPr lvl="1"/>
            <a:r>
              <a:rPr lang="en-US" altLang="da-DK" noProof="0" dirty="0"/>
              <a:t>Make </a:t>
            </a:r>
            <a:r>
              <a:rPr lang="en-US" altLang="da-DK" i="1" noProof="0" dirty="0" err="1"/>
              <a:t>PayStationImpl</a:t>
            </a:r>
            <a:r>
              <a:rPr lang="en-US" altLang="da-DK" noProof="0" dirty="0"/>
              <a:t> abstract, </a:t>
            </a:r>
            <a:r>
              <a:rPr lang="en-US" altLang="da-DK" i="1" noProof="0" dirty="0" err="1"/>
              <a:t>calculateTime</a:t>
            </a:r>
            <a:r>
              <a:rPr lang="en-US" altLang="da-DK" noProof="0" dirty="0"/>
              <a:t> abstract</a:t>
            </a:r>
          </a:p>
          <a:p>
            <a:pPr lvl="1"/>
            <a:r>
              <a:rPr lang="en-US" altLang="da-DK" noProof="0" dirty="0"/>
              <a:t>Two subclasses, one for linear and one for progressive</a:t>
            </a:r>
          </a:p>
          <a:p>
            <a:endParaRPr lang="en-US" altLang="da-DK" noProof="0" dirty="0"/>
          </a:p>
          <a:p>
            <a:endParaRPr lang="en-US" altLang="da-DK" noProof="0" dirty="0"/>
          </a:p>
          <a:p>
            <a:endParaRPr lang="en-US" altLang="da-DK" noProof="0" dirty="0"/>
          </a:p>
          <a:p>
            <a:endParaRPr lang="en-US" altLang="da-DK" noProof="0" dirty="0"/>
          </a:p>
          <a:p>
            <a:endParaRPr lang="en-US" altLang="da-DK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CS, AU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6FAFB5-F6C1-47E4-898E-83DE6BEC500C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pic>
        <p:nvPicPr>
          <p:cNvPr id="17415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2317750"/>
            <a:ext cx="5043487" cy="284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3324224" y="2705100"/>
            <a:ext cx="1524000" cy="762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000624" y="2476500"/>
            <a:ext cx="1371600" cy="304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abstract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85DD3E-4F8C-4064-942B-D68E2D614DE5}"/>
              </a:ext>
            </a:extLst>
          </p:cNvPr>
          <p:cNvSpPr/>
          <p:nvPr/>
        </p:nvSpPr>
        <p:spPr>
          <a:xfrm>
            <a:off x="1038224" y="4037542"/>
            <a:ext cx="3276600" cy="1170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B18133-B8F2-9A07-89A7-9C338D3FD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9691" y="2975107"/>
            <a:ext cx="3938553" cy="2391967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9766C0B-5B1B-0FC3-3414-0FD4C0D01911}"/>
              </a:ext>
            </a:extLst>
          </p:cNvPr>
          <p:cNvCxnSpPr/>
          <p:nvPr/>
        </p:nvCxnSpPr>
        <p:spPr>
          <a:xfrm flipV="1">
            <a:off x="3733800" y="4762500"/>
            <a:ext cx="1447800" cy="7620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99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1F2EF-D62F-30A5-253E-C31E6568E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Concrete Classes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FD70C-82F9-3973-14F2-F06C7BD69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6EE55-372C-9583-9122-D408B2DB0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0E966-8481-71C5-9B4C-E0D742E90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A5EBA-A6EA-44C0-5064-2A0A32D42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20AF52-8E9C-074F-905C-37ABCA3D6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90600"/>
            <a:ext cx="5153025" cy="1219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AC7E01-8B07-2C36-F730-5A555FE12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2301875"/>
            <a:ext cx="5905500" cy="287655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4EA8492-5994-317C-82FC-7C8F3AAC1C7F}"/>
              </a:ext>
            </a:extLst>
          </p:cNvPr>
          <p:cNvSpPr/>
          <p:nvPr/>
        </p:nvSpPr>
        <p:spPr>
          <a:xfrm>
            <a:off x="5867400" y="1257300"/>
            <a:ext cx="2209800" cy="4572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AlphaTown</a:t>
            </a:r>
            <a:r>
              <a:rPr lang="en-US" dirty="0"/>
              <a:t> = Linear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59B29A-4DE8-E7ED-56F0-8BA1280C40FB}"/>
              </a:ext>
            </a:extLst>
          </p:cNvPr>
          <p:cNvSpPr/>
          <p:nvPr/>
        </p:nvSpPr>
        <p:spPr>
          <a:xfrm>
            <a:off x="76200" y="3691540"/>
            <a:ext cx="2209800" cy="76616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BetaTown</a:t>
            </a:r>
            <a:r>
              <a:rPr lang="en-US" dirty="0"/>
              <a:t> = Progressive</a:t>
            </a:r>
          </a:p>
        </p:txBody>
      </p:sp>
    </p:spTree>
    <p:extLst>
      <p:ext uri="{BB962C8B-B14F-4D97-AF65-F5344CB8AC3E}">
        <p14:creationId xmlns:p14="http://schemas.microsoft.com/office/powerpoint/2010/main" val="248606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13" y="3314700"/>
            <a:ext cx="5043487" cy="284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185DD3E-4F8C-4064-942B-D68E2D614DE5}"/>
              </a:ext>
            </a:extLst>
          </p:cNvPr>
          <p:cNvSpPr/>
          <p:nvPr/>
        </p:nvSpPr>
        <p:spPr>
          <a:xfrm>
            <a:off x="4921249" y="5034492"/>
            <a:ext cx="3276600" cy="1170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C1F2EF-D62F-30A5-253E-C31E6568E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Challenge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FD70C-82F9-3973-14F2-F06C7BD69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How do I make a subclass</a:t>
            </a:r>
            <a:br>
              <a:rPr lang="en-US" dirty="0" smtClean="0"/>
            </a:br>
            <a:r>
              <a:rPr lang="en-US" dirty="0" smtClean="0"/>
              <a:t>which has </a:t>
            </a:r>
            <a:r>
              <a:rPr lang="en-US" b="1" dirty="0" smtClean="0"/>
              <a:t>both these</a:t>
            </a:r>
            <a:br>
              <a:rPr lang="en-US" b="1" dirty="0" smtClean="0"/>
            </a:br>
            <a:r>
              <a:rPr lang="en-US" b="1" dirty="0" smtClean="0"/>
              <a:t>algorithms?</a:t>
            </a:r>
          </a:p>
          <a:p>
            <a:pPr lvl="1"/>
            <a:r>
              <a:rPr lang="en-US" dirty="0" smtClean="0"/>
              <a:t>They are in two different classes!!!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6EE55-372C-9583-9122-D408B2DB0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0E966-8481-71C5-9B4C-E0D742E90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A5EBA-A6EA-44C0-5064-2A0A32D42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20AF52-8E9C-074F-905C-37ABCA3D6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1" y="990600"/>
            <a:ext cx="3733800" cy="8834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AC7E01-8B07-2C36-F730-5A555FE129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3900" y="1006439"/>
            <a:ext cx="4032607" cy="196427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2286000" y="3467100"/>
            <a:ext cx="2247900" cy="144780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514600" y="3390900"/>
            <a:ext cx="4343400" cy="144780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53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Model 3a: Multiple Inheritance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Subclass and override!</a:t>
            </a:r>
          </a:p>
          <a:p>
            <a:pPr eaLnBrk="1" hangingPunct="1"/>
            <a:endParaRPr lang="en-US" altLang="da-DK" noProof="0" dirty="0"/>
          </a:p>
          <a:p>
            <a:pPr eaLnBrk="1" hangingPunct="1"/>
            <a:endParaRPr lang="en-US" altLang="da-DK" noProof="0" dirty="0"/>
          </a:p>
          <a:p>
            <a:pPr eaLnBrk="1" hangingPunct="1"/>
            <a:endParaRPr lang="en-US" altLang="da-DK" noProof="0" dirty="0"/>
          </a:p>
          <a:p>
            <a:pPr eaLnBrk="1" hangingPunct="1"/>
            <a:endParaRPr lang="en-US" altLang="da-DK" noProof="0" dirty="0"/>
          </a:p>
          <a:p>
            <a:pPr eaLnBrk="1" hangingPunct="1"/>
            <a:endParaRPr lang="en-US" altLang="da-DK" noProof="0" dirty="0"/>
          </a:p>
          <a:p>
            <a:pPr eaLnBrk="1" hangingPunct="1"/>
            <a:endParaRPr lang="en-US" altLang="da-DK" noProof="0" dirty="0"/>
          </a:p>
          <a:p>
            <a:pPr eaLnBrk="1" hangingPunct="1"/>
            <a:endParaRPr lang="en-US" altLang="da-DK" noProof="0" dirty="0"/>
          </a:p>
          <a:p>
            <a:pPr eaLnBrk="1" hangingPunct="1"/>
            <a:r>
              <a:rPr lang="en-US" altLang="da-DK" noProof="0" dirty="0"/>
              <a:t>Could work in C++, but not Java</a:t>
            </a:r>
            <a:r>
              <a:rPr lang="en-US" altLang="da-DK" noProof="0" dirty="0">
                <a:solidFill>
                  <a:srgbClr val="C00000"/>
                </a:solidFill>
              </a:rPr>
              <a:t>(*)</a:t>
            </a:r>
            <a:r>
              <a:rPr lang="en-US" altLang="da-DK" noProof="0" dirty="0"/>
              <a:t> or C#;</a:t>
            </a:r>
          </a:p>
          <a:p>
            <a:pPr lvl="1" eaLnBrk="1" hangingPunct="1"/>
            <a:r>
              <a:rPr lang="en-US" altLang="da-DK" noProof="0" dirty="0"/>
              <a:t>My experience with fork-join hierarchies in C++ are bad </a:t>
            </a:r>
            <a:r>
              <a:rPr lang="en-US" altLang="da-DK" noProof="0" dirty="0">
                <a:sym typeface="Wingdings" pitchFamily="2" charset="2"/>
              </a:rPr>
              <a:t></a:t>
            </a:r>
            <a:endParaRPr lang="en-US" altLang="da-DK" noProof="0" dirty="0"/>
          </a:p>
          <a:p>
            <a:pPr eaLnBrk="1" hangingPunct="1"/>
            <a:endParaRPr lang="en-US" altLang="da-DK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756930-58EC-4A8C-BA30-FCD403EC2664}" type="slidenum">
              <a:rPr lang="en-GB"/>
              <a:pPr>
                <a:defRPr/>
              </a:pPr>
              <a:t>14</a:t>
            </a:fld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CS, AU</a:t>
            </a:r>
            <a:endParaRPr lang="en-GB"/>
          </a:p>
        </p:txBody>
      </p:sp>
      <p:sp>
        <p:nvSpPr>
          <p:cNvPr id="18440" name="TextBox 1"/>
          <p:cNvSpPr txBox="1">
            <a:spLocks noChangeArrowheads="1"/>
          </p:cNvSpPr>
          <p:nvPr/>
        </p:nvSpPr>
        <p:spPr bwMode="auto">
          <a:xfrm>
            <a:off x="5600701" y="2197365"/>
            <a:ext cx="356076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en-US" sz="1800" dirty="0">
                <a:solidFill>
                  <a:schemeClr val="tx1"/>
                </a:solidFill>
              </a:rPr>
              <a:t>If (</a:t>
            </a:r>
            <a:r>
              <a:rPr lang="da-DK" altLang="en-US" sz="1800" dirty="0" err="1">
                <a:solidFill>
                  <a:schemeClr val="tx1"/>
                </a:solidFill>
              </a:rPr>
              <a:t>isWeekend</a:t>
            </a:r>
            <a:r>
              <a:rPr lang="da-DK" altLang="en-US" sz="1800" dirty="0">
                <a:solidFill>
                  <a:schemeClr val="tx1"/>
                </a:solidFill>
              </a:rPr>
              <a:t>())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en-US" sz="1800" dirty="0">
                <a:solidFill>
                  <a:schemeClr val="tx1"/>
                </a:solidFill>
              </a:rPr>
              <a:t>  </a:t>
            </a:r>
            <a:r>
              <a:rPr lang="da-DK" altLang="en-US" sz="1800" dirty="0" err="1">
                <a:solidFill>
                  <a:schemeClr val="tx1"/>
                </a:solidFill>
              </a:rPr>
              <a:t>PSProgressive::calcTime</a:t>
            </a:r>
            <a:r>
              <a:rPr lang="da-DK" altLang="en-US" sz="1800" dirty="0">
                <a:solidFill>
                  <a:schemeClr val="tx1"/>
                </a:solidFill>
              </a:rPr>
              <a:t>(…);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en-US" sz="1800" dirty="0">
                <a:solidFill>
                  <a:schemeClr val="tx1"/>
                </a:solidFill>
              </a:rPr>
              <a:t>} </a:t>
            </a:r>
            <a:r>
              <a:rPr lang="da-DK" altLang="en-US" sz="1800" dirty="0" err="1">
                <a:solidFill>
                  <a:schemeClr val="tx1"/>
                </a:solidFill>
              </a:rPr>
              <a:t>else</a:t>
            </a:r>
            <a:r>
              <a:rPr lang="da-DK" altLang="en-US" sz="1800" dirty="0">
                <a:solidFill>
                  <a:schemeClr val="tx1"/>
                </a:solidFill>
              </a:rPr>
              <a:t>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en-US" sz="1800" dirty="0">
                <a:solidFill>
                  <a:schemeClr val="tx1"/>
                </a:solidFill>
              </a:rPr>
              <a:t>  </a:t>
            </a:r>
            <a:r>
              <a:rPr lang="da-DK" altLang="en-US" sz="1800" dirty="0" err="1">
                <a:solidFill>
                  <a:schemeClr val="tx1"/>
                </a:solidFill>
              </a:rPr>
              <a:t>PSLinear::calcTime</a:t>
            </a:r>
            <a:r>
              <a:rPr lang="da-DK" altLang="en-US" sz="1800" dirty="0">
                <a:solidFill>
                  <a:schemeClr val="tx1"/>
                </a:solidFill>
              </a:rPr>
              <a:t>(…);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en-US" sz="1800" dirty="0">
                <a:solidFill>
                  <a:schemeClr val="tx1"/>
                </a:solidFill>
              </a:rPr>
              <a:t>}</a:t>
            </a:r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 rot="589882">
            <a:off x="7184584" y="1834711"/>
            <a:ext cx="1172116" cy="338554"/>
          </a:xfrm>
          <a:prstGeom prst="rect">
            <a:avLst/>
          </a:prstGeom>
          <a:ln>
            <a:headEnd type="none" w="med" len="med"/>
            <a:tailEnd type="triangle" w="lg" len="lg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a-DK" sz="1600" b="1" dirty="0">
                <a:solidFill>
                  <a:schemeClr val="tx1"/>
                </a:solidFill>
                <a:latin typeface="Courier New" pitchFamily="49" charset="0"/>
              </a:rPr>
              <a:t>C++ Code</a:t>
            </a:r>
            <a:endParaRPr lang="en-US" sz="1600" b="1" dirty="0">
              <a:solidFill>
                <a:schemeClr val="tx1"/>
              </a:solidFill>
              <a:latin typeface="Courier New" pitchFamily="49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70CA84-3935-4B24-AAB7-A2012457D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32" y="1485900"/>
            <a:ext cx="4482668" cy="281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846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CE6A6-8885-4A38-B6AE-7DE8769B5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Fork-Join Hierarchies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40F47-BCE1-47D3-9FA2-4A166ABB7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 </a:t>
            </a:r>
            <a:r>
              <a:rPr lang="en-US" i="1" dirty="0" smtClean="0"/>
              <a:t>fork-join </a:t>
            </a:r>
            <a:r>
              <a:rPr lang="en-US" i="1" dirty="0"/>
              <a:t>hierarchy</a:t>
            </a:r>
            <a:endParaRPr lang="en-US" dirty="0"/>
          </a:p>
          <a:p>
            <a:endParaRPr lang="en-US" dirty="0"/>
          </a:p>
          <a:p>
            <a:r>
              <a:rPr lang="en-US" dirty="0"/>
              <a:t>Fork-join =</a:t>
            </a:r>
          </a:p>
          <a:p>
            <a:pPr lvl="1"/>
            <a:r>
              <a:rPr lang="en-US" dirty="0"/>
              <a:t>A root class – that has</a:t>
            </a:r>
          </a:p>
          <a:p>
            <a:pPr lvl="1"/>
            <a:r>
              <a:rPr lang="en-US" dirty="0"/>
              <a:t>Two subclasses – that</a:t>
            </a:r>
          </a:p>
          <a:p>
            <a:pPr lvl="1"/>
            <a:r>
              <a:rPr lang="en-US" dirty="0"/>
              <a:t>A single class inherit from – that has</a:t>
            </a:r>
          </a:p>
          <a:p>
            <a:pPr lvl="1"/>
            <a:r>
              <a:rPr lang="en-US" dirty="0"/>
              <a:t>Two subclasses – that</a:t>
            </a:r>
          </a:p>
          <a:p>
            <a:pPr lvl="1"/>
            <a:r>
              <a:rPr lang="en-US" dirty="0"/>
              <a:t>…</a:t>
            </a:r>
          </a:p>
          <a:p>
            <a:endParaRPr lang="en-US" dirty="0"/>
          </a:p>
          <a:p>
            <a:r>
              <a:rPr lang="en-US" dirty="0"/>
              <a:t>My experience is … </a:t>
            </a:r>
            <a:r>
              <a:rPr lang="en-US" i="1" dirty="0"/>
              <a:t>bad…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D59C9-8DDC-4092-878F-C93E6B7E1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C38D6-5995-4686-A007-4114CBC72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9655B-AD55-4361-B9C9-9B138CDC4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476369-80F6-4911-B7BB-28763331A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065602"/>
            <a:ext cx="2560786" cy="406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22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Model 3b: Direct Subclass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3869532"/>
            <a:ext cx="8229600" cy="1338792"/>
          </a:xfrm>
        </p:spPr>
        <p:txBody>
          <a:bodyPr/>
          <a:lstStyle/>
          <a:p>
            <a:pPr eaLnBrk="1" hangingPunct="1"/>
            <a:endParaRPr lang="en-US" altLang="da-DK" noProof="0" dirty="0"/>
          </a:p>
          <a:p>
            <a:pPr eaLnBrk="1" hangingPunct="1"/>
            <a:r>
              <a:rPr lang="en-US" altLang="da-DK" noProof="0" dirty="0"/>
              <a:t>Cut code from linear and progressive, paste into alternating… And we have </a:t>
            </a:r>
            <a:r>
              <a:rPr lang="en-US" altLang="da-DK" i="1" noProof="0" dirty="0"/>
              <a:t>multiple copies of code…</a:t>
            </a:r>
            <a:endParaRPr lang="en-US" altLang="da-DK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87F090-DFE7-4C4E-9182-C7A1F353EB20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cxnSp>
        <p:nvCxnSpPr>
          <p:cNvPr id="19462" name="Straight Arrow Connector 9"/>
          <p:cNvCxnSpPr>
            <a:cxnSpLocks noChangeShapeType="1"/>
          </p:cNvCxnSpPr>
          <p:nvPr/>
        </p:nvCxnSpPr>
        <p:spPr bwMode="auto">
          <a:xfrm>
            <a:off x="5357813" y="3274219"/>
            <a:ext cx="914400" cy="7620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pic>
        <p:nvPicPr>
          <p:cNvPr id="1946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4" y="1309688"/>
            <a:ext cx="8116887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CS, 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37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Model 3c:Sub-sub Class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3869532"/>
            <a:ext cx="8229600" cy="1338792"/>
          </a:xfrm>
        </p:spPr>
        <p:txBody>
          <a:bodyPr/>
          <a:lstStyle/>
          <a:p>
            <a:pPr eaLnBrk="1" hangingPunct="1"/>
            <a:endParaRPr lang="en-US" altLang="da-DK" noProof="0" dirty="0"/>
          </a:p>
          <a:p>
            <a:pPr eaLnBrk="1" hangingPunct="1"/>
            <a:endParaRPr lang="en-US" altLang="da-DK" noProof="0" dirty="0"/>
          </a:p>
          <a:p>
            <a:pPr eaLnBrk="1" hangingPunct="1"/>
            <a:r>
              <a:rPr lang="en-US" altLang="da-DK" noProof="0" dirty="0"/>
              <a:t>Cut code from progressive, paste into alternating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FC4F67-DDAD-4F32-A9C6-5650DE8FADE8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4429125" y="2797969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 type="triangl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60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4500564" y="2768865"/>
            <a:ext cx="184731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 type="triangl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600">
              <a:solidFill>
                <a:schemeClr val="tx1"/>
              </a:solidFill>
              <a:latin typeface="Courier New" pitchFamily="49" charset="0"/>
            </a:endParaRPr>
          </a:p>
        </p:txBody>
      </p:sp>
      <p:cxnSp>
        <p:nvCxnSpPr>
          <p:cNvPr id="20488" name="Straight Arrow Connector 9"/>
          <p:cNvCxnSpPr>
            <a:cxnSpLocks noChangeShapeType="1"/>
            <a:stCxn id="20487" idx="2"/>
          </p:cNvCxnSpPr>
          <p:nvPr/>
        </p:nvCxnSpPr>
        <p:spPr bwMode="auto">
          <a:xfrm>
            <a:off x="4592930" y="3107419"/>
            <a:ext cx="1679283" cy="9288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20489" name="Straight Arrow Connector 11"/>
          <p:cNvCxnSpPr>
            <a:cxnSpLocks noChangeShapeType="1"/>
          </p:cNvCxnSpPr>
          <p:nvPr/>
        </p:nvCxnSpPr>
        <p:spPr bwMode="auto">
          <a:xfrm rot="5400000" flipH="1" flipV="1">
            <a:off x="827486" y="2851547"/>
            <a:ext cx="1131093" cy="71437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pic>
        <p:nvPicPr>
          <p:cNvPr id="2049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1354932"/>
            <a:ext cx="8024812" cy="279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11" name="Date Placeholder 1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CS, 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87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Code view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a-DK" alt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746A9E-44C4-4624-A225-C96063D99B72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09700"/>
            <a:ext cx="6705600" cy="302021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CS, 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22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0" name="Rectangle 1"/>
          <p:cNvSpPr>
            <a:spLocks noChangeArrowheads="1"/>
          </p:cNvSpPr>
          <p:nvPr/>
        </p:nvSpPr>
        <p:spPr bwMode="auto">
          <a:xfrm>
            <a:off x="762000" y="4668150"/>
            <a:ext cx="6629400" cy="409309"/>
          </a:xfrm>
          <a:prstGeom prst="rect">
            <a:avLst/>
          </a:prstGeom>
          <a:ln>
            <a:headEnd/>
            <a:tailEnd type="triangle" w="lg" len="lg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60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Model 3d: Bubbling up/Superclass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3869532"/>
            <a:ext cx="8229600" cy="1338792"/>
          </a:xfrm>
        </p:spPr>
        <p:txBody>
          <a:bodyPr/>
          <a:lstStyle/>
          <a:p>
            <a:pPr eaLnBrk="1" hangingPunct="1"/>
            <a:r>
              <a:rPr lang="en-US" altLang="da-DK" noProof="0" dirty="0"/>
              <a:t>Make protected calculation methods in abstract </a:t>
            </a:r>
            <a:r>
              <a:rPr lang="en-US" altLang="da-DK" noProof="0" dirty="0" err="1"/>
              <a:t>PayStationImpl</a:t>
            </a:r>
            <a:r>
              <a:rPr lang="en-US" altLang="da-DK" noProof="0" dirty="0"/>
              <a:t>, and call these from Alternating</a:t>
            </a:r>
          </a:p>
          <a:p>
            <a:pPr lvl="1" eaLnBrk="1" hangingPunct="1"/>
            <a:r>
              <a:rPr lang="en-US" altLang="da-DK" noProof="0" dirty="0"/>
              <a:t>This is a classic solution often seen in practice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FE99FB-A973-40FD-B97F-C4E145AEECF2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4429125" y="2797969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 type="triangl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60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4500564" y="2768865"/>
            <a:ext cx="184731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 type="triangl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600">
              <a:solidFill>
                <a:schemeClr val="tx1"/>
              </a:solidFill>
              <a:latin typeface="Courier New" pitchFamily="49" charset="0"/>
            </a:endParaRPr>
          </a:p>
        </p:txBody>
      </p:sp>
      <p:cxnSp>
        <p:nvCxnSpPr>
          <p:cNvPr id="22536" name="Straight Arrow Connector 9"/>
          <p:cNvCxnSpPr>
            <a:cxnSpLocks noChangeShapeType="1"/>
            <a:stCxn id="22535" idx="2"/>
          </p:cNvCxnSpPr>
          <p:nvPr/>
        </p:nvCxnSpPr>
        <p:spPr bwMode="auto">
          <a:xfrm>
            <a:off x="4592930" y="3107419"/>
            <a:ext cx="1679283" cy="9288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22537" name="Straight Arrow Connector 11"/>
          <p:cNvCxnSpPr>
            <a:cxnSpLocks noChangeShapeType="1"/>
          </p:cNvCxnSpPr>
          <p:nvPr/>
        </p:nvCxnSpPr>
        <p:spPr bwMode="auto">
          <a:xfrm rot="5400000" flipH="1" flipV="1">
            <a:off x="827486" y="2851547"/>
            <a:ext cx="1131093" cy="71437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pic>
        <p:nvPicPr>
          <p:cNvPr id="2253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1" y="1190626"/>
            <a:ext cx="7739063" cy="25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11" name="Date Placeholder 1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CS, 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21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New requirement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 err="1"/>
              <a:t>Gammatown</a:t>
            </a:r>
            <a:r>
              <a:rPr lang="en-US" altLang="da-DK" noProof="0" dirty="0"/>
              <a:t> County wants:</a:t>
            </a:r>
          </a:p>
          <a:p>
            <a:pPr algn="ctr" eaLnBrk="1" hangingPunct="1">
              <a:buFont typeface="Arial" charset="0"/>
              <a:buNone/>
            </a:pPr>
            <a:r>
              <a:rPr lang="en-US" altLang="da-DK" noProof="0" dirty="0"/>
              <a:t>“In weekdays we need </a:t>
            </a:r>
            <a:r>
              <a:rPr lang="en-US" altLang="da-DK" noProof="0" dirty="0" err="1"/>
              <a:t>Alphatown</a:t>
            </a:r>
            <a:r>
              <a:rPr lang="en-US" altLang="da-DK" noProof="0" dirty="0"/>
              <a:t> rate (linear);</a:t>
            </a:r>
          </a:p>
          <a:p>
            <a:pPr algn="ctr" eaLnBrk="1" hangingPunct="1">
              <a:buFont typeface="Arial" charset="0"/>
              <a:buNone/>
            </a:pPr>
            <a:r>
              <a:rPr lang="en-US" altLang="da-DK" noProof="0" dirty="0"/>
              <a:t>in weekends </a:t>
            </a:r>
            <a:r>
              <a:rPr lang="en-US" altLang="da-DK" noProof="0" dirty="0" err="1"/>
              <a:t>Betatown</a:t>
            </a:r>
            <a:r>
              <a:rPr lang="en-US" altLang="da-DK" noProof="0" dirty="0"/>
              <a:t> rate (progressive)”</a:t>
            </a:r>
          </a:p>
          <a:p>
            <a:pPr eaLnBrk="1" hangingPunct="1"/>
            <a:endParaRPr lang="en-US" altLang="da-DK" noProof="0" dirty="0"/>
          </a:p>
          <a:p>
            <a:pPr eaLnBrk="1" hangingPunct="1"/>
            <a:endParaRPr lang="en-US" altLang="da-DK" noProof="0" dirty="0"/>
          </a:p>
          <a:p>
            <a:pPr eaLnBrk="1" hangingPunct="1"/>
            <a:endParaRPr lang="en-US" altLang="da-DK" noProof="0" dirty="0"/>
          </a:p>
          <a:p>
            <a:pPr eaLnBrk="1" hangingPunct="1"/>
            <a:endParaRPr lang="en-US" altLang="da-DK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CC66BA-B106-40AB-98DD-CBAF89939E46}" type="slidenum">
              <a:rPr lang="en-GB"/>
              <a:pPr>
                <a:defRPr/>
              </a:pPr>
              <a:t>2</a:t>
            </a:fld>
            <a:endParaRPr lang="en-GB"/>
          </a:p>
        </p:txBody>
      </p:sp>
      <p:pic>
        <p:nvPicPr>
          <p:cNvPr id="6150" name="Picture 13" descr="ps_compositional_proposal_fu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296" y="2904589"/>
            <a:ext cx="6798304" cy="155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CS, 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519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Code view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The super class</a:t>
            </a:r>
          </a:p>
          <a:p>
            <a:pPr eaLnBrk="1" hangingPunct="1"/>
            <a:endParaRPr lang="en-US" altLang="da-DK" noProof="0" dirty="0"/>
          </a:p>
          <a:p>
            <a:pPr eaLnBrk="1" hangingPunct="1"/>
            <a:endParaRPr lang="en-US" altLang="da-DK" noProof="0" dirty="0"/>
          </a:p>
          <a:p>
            <a:pPr eaLnBrk="1" hangingPunct="1"/>
            <a:endParaRPr lang="en-US" altLang="da-DK" noProof="0" dirty="0"/>
          </a:p>
          <a:p>
            <a:pPr eaLnBrk="1" hangingPunct="1"/>
            <a:r>
              <a:rPr lang="en-US" altLang="da-DK" noProof="0" dirty="0" smtClean="0"/>
              <a:t>Alpha then becomes</a:t>
            </a:r>
            <a:endParaRPr lang="en-US" altLang="da-DK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BFA4A-7EE2-4867-A8E2-F1E6577818A2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CS, AU</a:t>
            </a: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09700"/>
            <a:ext cx="8277225" cy="133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163586"/>
            <a:ext cx="830580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77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Code view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 smtClean="0"/>
              <a:t>Gamma is then</a:t>
            </a:r>
            <a:endParaRPr lang="en-US" altLang="da-DK" noProof="0" dirty="0"/>
          </a:p>
          <a:p>
            <a:pPr eaLnBrk="1" hangingPunct="1"/>
            <a:endParaRPr lang="en-US" altLang="da-DK" noProof="0" dirty="0"/>
          </a:p>
          <a:p>
            <a:pPr eaLnBrk="1" hangingPunct="1"/>
            <a:endParaRPr lang="en-US" altLang="da-DK" noProof="0" dirty="0"/>
          </a:p>
          <a:p>
            <a:pPr eaLnBrk="1" hangingPunct="1"/>
            <a:endParaRPr lang="en-US" altLang="da-DK" noProof="0" dirty="0"/>
          </a:p>
          <a:p>
            <a:pPr eaLnBrk="1" hangingPunct="1"/>
            <a:endParaRPr lang="en-US" altLang="da-DK" noProof="0" dirty="0"/>
          </a:p>
          <a:p>
            <a:pPr eaLnBrk="1" hangingPunct="1"/>
            <a:endParaRPr lang="en-US" altLang="da-DK" noProof="0" dirty="0"/>
          </a:p>
          <a:p>
            <a:pPr eaLnBrk="1" hangingPunct="1"/>
            <a:r>
              <a:rPr lang="en-US" altLang="da-DK" noProof="0" dirty="0"/>
              <a:t>Discussion</a:t>
            </a:r>
          </a:p>
          <a:p>
            <a:pPr lvl="1" eaLnBrk="1" hangingPunct="1"/>
            <a:r>
              <a:rPr lang="en-US" altLang="da-DK" noProof="0" dirty="0"/>
              <a:t>No code duplication</a:t>
            </a:r>
          </a:p>
          <a:p>
            <a:pPr lvl="1" eaLnBrk="1" hangingPunct="1"/>
            <a:r>
              <a:rPr lang="en-US" altLang="da-DK" noProof="0" dirty="0"/>
              <a:t>Exercise: what are the liabilities?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44634-8F2E-436F-8020-D12264773DCB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CS, AU</a:t>
            </a: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333500"/>
            <a:ext cx="6338887" cy="232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0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Liabilities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Superclass </a:t>
            </a:r>
            <a:r>
              <a:rPr lang="en-US" altLang="da-DK" b="1" noProof="0" dirty="0"/>
              <a:t>stability</a:t>
            </a:r>
          </a:p>
          <a:p>
            <a:pPr lvl="1" eaLnBrk="1" hangingPunct="1"/>
            <a:r>
              <a:rPr lang="en-US" altLang="da-DK" dirty="0"/>
              <a:t>Tendency to modify super classes over and over again</a:t>
            </a:r>
          </a:p>
          <a:p>
            <a:pPr lvl="1" eaLnBrk="1" hangingPunct="1"/>
            <a:endParaRPr lang="en-US" altLang="da-DK" noProof="0" dirty="0"/>
          </a:p>
          <a:p>
            <a:pPr eaLnBrk="1" hangingPunct="1"/>
            <a:r>
              <a:rPr lang="en-US" altLang="da-DK" noProof="0" dirty="0"/>
              <a:t>Superclass </a:t>
            </a:r>
            <a:r>
              <a:rPr lang="en-US" altLang="da-DK" b="1" noProof="0" dirty="0"/>
              <a:t>analyzability</a:t>
            </a:r>
            <a:r>
              <a:rPr lang="en-US" altLang="da-DK" noProof="0" dirty="0"/>
              <a:t> and cohesion</a:t>
            </a:r>
          </a:p>
          <a:p>
            <a:pPr lvl="1" eaLnBrk="1" hangingPunct="1"/>
            <a:r>
              <a:rPr lang="en-US" altLang="da-DK" noProof="0" dirty="0"/>
              <a:t>Becomes a </a:t>
            </a:r>
            <a:r>
              <a:rPr lang="en-US" altLang="da-DK" i="1" noProof="0" dirty="0"/>
              <a:t>junk pile of methods </a:t>
            </a:r>
            <a:r>
              <a:rPr lang="en-US" altLang="da-DK" noProof="0" dirty="0"/>
              <a:t>over time</a:t>
            </a:r>
          </a:p>
          <a:p>
            <a:pPr lvl="1" eaLnBrk="1" hangingPunct="1"/>
            <a:r>
              <a:rPr lang="en-US" altLang="da-DK" noProof="0" dirty="0"/>
              <a:t>The methods are </a:t>
            </a:r>
            <a:r>
              <a:rPr lang="en-US" altLang="da-DK" b="1" noProof="0" dirty="0"/>
              <a:t>unrelated to the superclass itself</a:t>
            </a:r>
            <a:r>
              <a:rPr lang="en-US" altLang="da-DK" noProof="0" dirty="0"/>
              <a:t>, it is just a convenient parking lot for them</a:t>
            </a:r>
          </a:p>
          <a:p>
            <a:pPr lvl="1" eaLnBrk="1" hangingPunct="1"/>
            <a:r>
              <a:rPr lang="en-US" altLang="da-DK" i="1" noProof="0" dirty="0"/>
              <a:t>This is an example of an abstraction with little </a:t>
            </a:r>
            <a:r>
              <a:rPr lang="en-US" altLang="da-DK" b="1" i="1" noProof="0" dirty="0"/>
              <a:t>cohesion</a:t>
            </a:r>
          </a:p>
          <a:p>
            <a:pPr lvl="1" eaLnBrk="1" hangingPunct="1"/>
            <a:endParaRPr lang="en-US" altLang="da-DK" noProof="0" dirty="0"/>
          </a:p>
          <a:p>
            <a:pPr lvl="1" eaLnBrk="1" hangingPunct="1"/>
            <a:r>
              <a:rPr lang="en-US" altLang="da-DK" noProof="0" dirty="0"/>
              <a:t>Grave yard of forgotten methods?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228D5-D667-443D-90CB-A42D1DE5BD27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CS, 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75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/>
              <a:t>Model 3e: Stations in Stations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alt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FA330-E2BF-44C7-AA15-8BFF1FCBFD53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790700"/>
            <a:ext cx="8356600" cy="280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CS, 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10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Model 3e: Stations in Stations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The “pay stations in pay station” way:</a:t>
            </a:r>
          </a:p>
          <a:p>
            <a:pPr lvl="1" eaLnBrk="1" hangingPunct="1"/>
            <a:r>
              <a:rPr lang="en-US" altLang="da-DK" noProof="0" dirty="0"/>
              <a:t>Create an gamma pay station containing both an alpha and beta pay station</a:t>
            </a:r>
          </a:p>
          <a:p>
            <a:pPr eaLnBrk="1" hangingPunct="1"/>
            <a:endParaRPr lang="en-US" altLang="da-DK" noProof="0" dirty="0"/>
          </a:p>
          <a:p>
            <a:pPr eaLnBrk="1" hangingPunct="1"/>
            <a:endParaRPr lang="en-US" altLang="da-DK" noProof="0" dirty="0"/>
          </a:p>
          <a:p>
            <a:pPr eaLnBrk="1" hangingPunct="1"/>
            <a:endParaRPr lang="en-US" altLang="da-DK" noProof="0" dirty="0"/>
          </a:p>
          <a:p>
            <a:pPr eaLnBrk="1" hangingPunct="1"/>
            <a:endParaRPr lang="en-US" altLang="da-DK" noProof="0" dirty="0"/>
          </a:p>
          <a:p>
            <a:pPr eaLnBrk="1" hangingPunct="1"/>
            <a:endParaRPr lang="en-US" altLang="da-DK" noProof="0" dirty="0"/>
          </a:p>
          <a:p>
            <a:pPr eaLnBrk="1" hangingPunct="1"/>
            <a:endParaRPr lang="en-US" altLang="da-DK" noProof="0" dirty="0"/>
          </a:p>
          <a:p>
            <a:pPr eaLnBrk="1" hangingPunct="1"/>
            <a:r>
              <a:rPr lang="en-US" altLang="da-DK" noProof="0" dirty="0"/>
              <a:t>Exercise: Benefits and liabilities?</a:t>
            </a:r>
          </a:p>
          <a:p>
            <a:pPr lvl="1" eaLnBrk="1" hangingPunct="1"/>
            <a:endParaRPr lang="en-US" altLang="da-DK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0FA24F-8CD1-44AB-AD8A-75E9F2E599A2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  <p:pic>
        <p:nvPicPr>
          <p:cNvPr id="2765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6" y="2321719"/>
            <a:ext cx="5819775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CS, 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55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/>
              <a:t>Morale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i="1" noProof="0" dirty="0"/>
              <a:t>It simply does not work cleanly!</a:t>
            </a:r>
          </a:p>
          <a:p>
            <a:endParaRPr lang="en-US" altLang="en-US" i="1" noProof="0" dirty="0"/>
          </a:p>
          <a:p>
            <a:r>
              <a:rPr lang="en-US" altLang="en-US" noProof="0" dirty="0"/>
              <a:t>I have never seen a polymorphic solution that handles this very simple requirement in a natural and concise way!</a:t>
            </a:r>
          </a:p>
          <a:p>
            <a:endParaRPr lang="en-US" altLang="en-US" noProof="0" dirty="0"/>
          </a:p>
          <a:p>
            <a:endParaRPr lang="en-US" alt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CS, AU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1A81A8-8FCB-459C-9143-529A35690FAC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20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0F3A-95C1-479F-A7B8-9CF33192D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>
                <a:solidFill>
                  <a:srgbClr val="C00000"/>
                </a:solidFill>
                <a:highlight>
                  <a:srgbClr val="C0C0C0"/>
                </a:highlight>
              </a:rPr>
              <a:t>(*) </a:t>
            </a:r>
            <a:r>
              <a:rPr lang="da-DK">
                <a:highlight>
                  <a:srgbClr val="C0C0C0"/>
                </a:highlight>
              </a:rPr>
              <a:t>SideBar</a:t>
            </a:r>
            <a:endParaRPr lang="da-DK" dirty="0">
              <a:highlight>
                <a:srgbClr val="C0C0C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538E1-CF38-4DD1-8D2B-B341A3C69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Multiple inheritance of implementation is </a:t>
            </a:r>
            <a:r>
              <a:rPr lang="da-DK" i="1" dirty="0"/>
              <a:t>evil IMO…</a:t>
            </a:r>
          </a:p>
          <a:p>
            <a:r>
              <a:rPr lang="da-DK" dirty="0"/>
              <a:t>Java 8 managed to sneak it in anyway </a:t>
            </a:r>
            <a:r>
              <a:rPr lang="da-DK" dirty="0">
                <a:sym typeface="Wingdings" panose="05000000000000000000" pitchFamily="2" charset="2"/>
              </a:rPr>
              <a:t></a:t>
            </a:r>
          </a:p>
          <a:p>
            <a:pPr lvl="1"/>
            <a:r>
              <a:rPr lang="da-DK" dirty="0">
                <a:sym typeface="Wingdings" panose="05000000000000000000" pitchFamily="2" charset="2"/>
              </a:rPr>
              <a:t>Default </a:t>
            </a:r>
            <a:r>
              <a:rPr lang="da-DK" dirty="0" err="1">
                <a:sym typeface="Wingdings" panose="05000000000000000000" pitchFamily="2" charset="2"/>
              </a:rPr>
              <a:t>methods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1A903-1DD4-41F0-8BBF-A7E05C12C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8EB21-A029-4A9D-830A-125164CB9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41C67-C096-4E57-A244-A6BC2D419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442731-544B-41DD-BBBD-3C0931408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588" y="1816214"/>
            <a:ext cx="4824412" cy="29470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9CAD90E-D895-4CFC-B19E-B6F91D488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816210"/>
            <a:ext cx="6686550" cy="7334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3CF1F89-76F8-43E6-A3D5-5FB0CC23FFA7}"/>
              </a:ext>
            </a:extLst>
          </p:cNvPr>
          <p:cNvSpPr/>
          <p:nvPr/>
        </p:nvSpPr>
        <p:spPr>
          <a:xfrm>
            <a:off x="533400" y="2781300"/>
            <a:ext cx="2819400" cy="1524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i="1" dirty="0"/>
              <a:t>Do not use default methods for fork-join hierarchies. It is not its </a:t>
            </a:r>
            <a:r>
              <a:rPr lang="da-DK" i="1"/>
              <a:t>intended use!</a:t>
            </a:r>
          </a:p>
          <a:p>
            <a:pPr algn="ctr"/>
            <a:r>
              <a:rPr lang="da-DK" i="1"/>
              <a:t>(Library evolution is)</a:t>
            </a:r>
            <a:endParaRPr lang="da-DK" i="1" dirty="0"/>
          </a:p>
        </p:txBody>
      </p:sp>
    </p:spTree>
    <p:extLst>
      <p:ext uri="{BB962C8B-B14F-4D97-AF65-F5344CB8AC3E}">
        <p14:creationId xmlns:p14="http://schemas.microsoft.com/office/powerpoint/2010/main" val="13221744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da-DK" noProof="0" dirty="0"/>
              <a:t>Compositional Variants</a:t>
            </a:r>
          </a:p>
        </p:txBody>
      </p:sp>
      <p:sp>
        <p:nvSpPr>
          <p:cNvPr id="29699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832724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/>
              <a:t>Premise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da-DK" noProof="0" dirty="0"/>
              <a:t>Now, please reset your minds again!</a:t>
            </a:r>
          </a:p>
          <a:p>
            <a:endParaRPr lang="en-US" altLang="da-DK" noProof="0" dirty="0"/>
          </a:p>
          <a:p>
            <a:r>
              <a:rPr lang="en-US" altLang="da-DK" noProof="0" dirty="0"/>
              <a:t>We now look at the </a:t>
            </a:r>
            <a:r>
              <a:rPr lang="en-US" altLang="da-DK" i="1" noProof="0" dirty="0"/>
              <a:t>compositional variant (strategy pattern)</a:t>
            </a:r>
            <a:r>
              <a:rPr lang="en-US" altLang="da-DK" noProof="0" dirty="0"/>
              <a:t> that we made the last time!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CS, AU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4AF04B-DEA0-46FC-9A05-0EF3B688F176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  <p:pic>
        <p:nvPicPr>
          <p:cNvPr id="30727" name="Picture 13" descr="ps_compositional_proposal_fu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157803"/>
            <a:ext cx="8135938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3542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15" y="966990"/>
            <a:ext cx="6181725" cy="1381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012" y="2754831"/>
            <a:ext cx="7419975" cy="26098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7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Code View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DAIMI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8DF14B-444A-4870-96CD-B3AC5470C52E}" type="slidenum">
              <a:rPr lang="en-GB"/>
              <a:pPr>
                <a:defRPr/>
              </a:pPr>
              <a:t>29</a:t>
            </a:fld>
            <a:endParaRPr lang="en-GB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 flipV="1">
            <a:off x="2667001" y="5143500"/>
            <a:ext cx="48006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0433" tIns="44423" rIns="90433" bIns="44423">
            <a:spAutoFit/>
          </a:bodyPr>
          <a:lstStyle/>
          <a:p>
            <a:endParaRPr lang="en-US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 flipV="1">
            <a:off x="1752600" y="2294916"/>
            <a:ext cx="28956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0433" tIns="44423" rIns="90433" bIns="44423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39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Exercise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28700"/>
            <a:ext cx="8305800" cy="42418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altLang="da-DK" noProof="0" dirty="0"/>
              <a:t>“In weekdays we need </a:t>
            </a:r>
            <a:r>
              <a:rPr lang="en-US" altLang="da-DK" noProof="0" dirty="0" err="1"/>
              <a:t>Alphatown</a:t>
            </a:r>
            <a:r>
              <a:rPr lang="en-US" altLang="da-DK" noProof="0" dirty="0"/>
              <a:t> rate (linear);</a:t>
            </a:r>
          </a:p>
          <a:p>
            <a:pPr algn="ctr" eaLnBrk="1" hangingPunct="1">
              <a:buFont typeface="Arial" charset="0"/>
              <a:buNone/>
            </a:pPr>
            <a:r>
              <a:rPr lang="en-US" altLang="da-DK" noProof="0" dirty="0"/>
              <a:t>in weekends </a:t>
            </a:r>
            <a:r>
              <a:rPr lang="en-US" altLang="da-DK" noProof="0" dirty="0" err="1"/>
              <a:t>Betatown</a:t>
            </a:r>
            <a:r>
              <a:rPr lang="en-US" altLang="da-DK" noProof="0" dirty="0"/>
              <a:t> rate (progressive)”</a:t>
            </a:r>
          </a:p>
          <a:p>
            <a:pPr eaLnBrk="1" hangingPunct="1"/>
            <a:endParaRPr lang="en-US" altLang="da-DK" noProof="0" dirty="0"/>
          </a:p>
          <a:p>
            <a:pPr eaLnBrk="1" hangingPunct="1"/>
            <a:r>
              <a:rPr lang="en-US" altLang="da-DK" noProof="0" dirty="0"/>
              <a:t>Exercise: </a:t>
            </a:r>
            <a:r>
              <a:rPr lang="en-US" altLang="da-DK" b="1" noProof="0" dirty="0"/>
              <a:t>How?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200E22-47B4-4FAA-B77D-3B79400DF41B}" type="slidenum">
              <a:rPr lang="en-GB"/>
              <a:pPr>
                <a:defRPr/>
              </a:pPr>
              <a:t>3</a:t>
            </a:fld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CS, AU</a:t>
            </a:r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2FD085-278D-4175-B456-BFA172B186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1" t="8646" r="19000" b="18076"/>
          <a:stretch/>
        </p:blipFill>
        <p:spPr>
          <a:xfrm>
            <a:off x="3429000" y="2095500"/>
            <a:ext cx="3774777" cy="296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86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sz="3200" noProof="0" dirty="0"/>
              <a:t>Model 4a: Parameter + compositional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2F7CB9-C387-4648-B83D-346EA6ADCE4E}" type="slidenum">
              <a:rPr lang="en-GB"/>
              <a:pPr>
                <a:defRPr/>
              </a:pPr>
              <a:t>30</a:t>
            </a:fld>
            <a:endParaRPr lang="en-GB"/>
          </a:p>
        </p:txBody>
      </p:sp>
      <p:sp>
        <p:nvSpPr>
          <p:cNvPr id="3277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a-DK" altLang="da-DK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CS, AU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A3286C-1D32-486D-87F6-87A600306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82" y="952500"/>
            <a:ext cx="5859329" cy="41540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466106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sz="3200" noProof="0" dirty="0"/>
              <a:t>Model 4a: Parameter + compositional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da-DK" sz="2400" noProof="0" dirty="0"/>
              <a:t>Liabilities</a:t>
            </a:r>
          </a:p>
          <a:p>
            <a:pPr lvl="1" eaLnBrk="1" hangingPunct="1"/>
            <a:r>
              <a:rPr lang="en-US" altLang="da-DK" sz="2000" noProof="0" dirty="0"/>
              <a:t>Code change in the constructor</a:t>
            </a:r>
          </a:p>
          <a:p>
            <a:pPr lvl="1" eaLnBrk="1" hangingPunct="1"/>
            <a:r>
              <a:rPr lang="en-US" altLang="da-DK" sz="2000" noProof="0" dirty="0"/>
              <a:t>Constructor has become really weird for alpha and beta</a:t>
            </a:r>
          </a:p>
          <a:p>
            <a:pPr eaLnBrk="1" hangingPunct="1"/>
            <a:endParaRPr lang="en-US" altLang="da-DK" sz="2400" noProof="0" dirty="0"/>
          </a:p>
          <a:p>
            <a:pPr eaLnBrk="1" hangingPunct="1"/>
            <a:r>
              <a:rPr lang="en-US" altLang="da-DK" sz="2400" noProof="0" dirty="0"/>
              <a:t>Worse: we have just blown the whole idea!</a:t>
            </a:r>
          </a:p>
          <a:p>
            <a:pPr lvl="1" eaLnBrk="1" hangingPunct="1"/>
            <a:r>
              <a:rPr lang="en-US" altLang="da-DK" sz="2000" noProof="0" dirty="0"/>
              <a:t>now the pay station has resumed the rate calculation responsibility </a:t>
            </a:r>
            <a:r>
              <a:rPr lang="en-US" altLang="da-DK" sz="2000" noProof="0" dirty="0">
                <a:sym typeface="Wingdings" pitchFamily="2" charset="2"/>
              </a:rPr>
              <a:t></a:t>
            </a:r>
          </a:p>
          <a:p>
            <a:pPr lvl="1" eaLnBrk="1" hangingPunct="1"/>
            <a:r>
              <a:rPr lang="en-US" altLang="da-DK" sz="2000" noProof="0" dirty="0"/>
              <a:t>or even worse – the responsibility is </a:t>
            </a:r>
            <a:r>
              <a:rPr lang="en-US" altLang="da-DK" sz="2000" i="1" noProof="0" dirty="0"/>
              <a:t>distributed over several objects </a:t>
            </a:r>
            <a:r>
              <a:rPr lang="en-US" altLang="da-DK" sz="2000" noProof="0" dirty="0">
                <a:sym typeface="Wingdings" pitchFamily="2" charset="2"/>
              </a:rPr>
              <a:t>  </a:t>
            </a:r>
          </a:p>
          <a:p>
            <a:pPr lvl="2" eaLnBrk="1" hangingPunct="1"/>
            <a:r>
              <a:rPr lang="en-US" altLang="da-DK" sz="1600" i="1" noProof="0" dirty="0">
                <a:sym typeface="Wingdings" pitchFamily="2" charset="2"/>
              </a:rPr>
              <a:t>The responsibility to know about rate calculations are now distributed into two objects – leading to lower analyzability</a:t>
            </a:r>
            <a:endParaRPr lang="en-US" altLang="da-DK" sz="1600" i="1" noProof="0" dirty="0"/>
          </a:p>
          <a:p>
            <a:pPr lvl="2" eaLnBrk="1" hangingPunct="1"/>
            <a:r>
              <a:rPr lang="en-US" altLang="da-DK" sz="1800" noProof="0" dirty="0"/>
              <a:t>leads to duplicated code, and bugs difficult to track.</a:t>
            </a:r>
            <a:endParaRPr lang="en-US" altLang="da-DK" sz="1800" noProof="0" dirty="0">
              <a:sym typeface="Wingdings" pitchFamily="2" charset="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0EE3F-F5A9-47E4-9917-927F0AD1BD0D}" type="slidenum">
              <a:rPr lang="en-GB"/>
              <a:pPr>
                <a:defRPr/>
              </a:pPr>
              <a:t>31</a:t>
            </a:fld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CS, 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932701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Model 4b: Copy and paste version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Cut and paste the code into new strategy object</a:t>
            </a:r>
          </a:p>
          <a:p>
            <a:pPr eaLnBrk="1" hangingPunct="1"/>
            <a:endParaRPr lang="en-US" altLang="da-DK" noProof="0" dirty="0"/>
          </a:p>
          <a:p>
            <a:pPr eaLnBrk="1" hangingPunct="1"/>
            <a:endParaRPr lang="en-US" altLang="da-DK" noProof="0" dirty="0"/>
          </a:p>
          <a:p>
            <a:pPr eaLnBrk="1" hangingPunct="1"/>
            <a:endParaRPr lang="en-US" altLang="da-DK" noProof="0" dirty="0"/>
          </a:p>
          <a:p>
            <a:pPr eaLnBrk="1" hangingPunct="1"/>
            <a:endParaRPr lang="en-US" altLang="da-DK" noProof="0" dirty="0"/>
          </a:p>
          <a:p>
            <a:pPr eaLnBrk="1" hangingPunct="1"/>
            <a:endParaRPr lang="en-US" altLang="da-DK" b="1" noProof="0" dirty="0"/>
          </a:p>
          <a:p>
            <a:pPr eaLnBrk="1" hangingPunct="1"/>
            <a:endParaRPr lang="en-US" altLang="da-DK" b="1" noProof="0" dirty="0"/>
          </a:p>
          <a:p>
            <a:pPr eaLnBrk="1" hangingPunct="1"/>
            <a:r>
              <a:rPr lang="en-US" altLang="da-DK" b="1" noProof="0" dirty="0"/>
              <a:t>Multiple maintenance problem </a:t>
            </a:r>
            <a:r>
              <a:rPr lang="en-US" altLang="da-DK" b="1" noProof="0" dirty="0">
                <a:sym typeface="Wingdings" pitchFamily="2" charset="2"/>
              </a:rPr>
              <a:t></a:t>
            </a:r>
          </a:p>
          <a:p>
            <a:pPr lvl="1" eaLnBrk="1" hangingPunct="1"/>
            <a:r>
              <a:rPr lang="en-US" altLang="da-DK" noProof="0" dirty="0">
                <a:sym typeface="Wingdings" pitchFamily="2" charset="2"/>
              </a:rPr>
              <a:t>a bug in price calculation functionality must be corrected in </a:t>
            </a:r>
            <a:r>
              <a:rPr lang="en-US" altLang="da-DK" b="1" noProof="0" dirty="0">
                <a:sym typeface="Wingdings" pitchFamily="2" charset="2"/>
              </a:rPr>
              <a:t>two</a:t>
            </a:r>
            <a:r>
              <a:rPr lang="en-US" altLang="da-DK" noProof="0" dirty="0">
                <a:sym typeface="Wingdings" pitchFamily="2" charset="2"/>
              </a:rPr>
              <a:t> places – odds are you only remember one of them.</a:t>
            </a:r>
            <a:endParaRPr lang="en-US" altLang="da-DK" noProof="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DACD1-3885-47D5-82E1-B89C45B1B5E1}" type="slidenum">
              <a:rPr lang="en-GB"/>
              <a:pPr>
                <a:defRPr/>
              </a:pPr>
              <a:t>32</a:t>
            </a:fld>
            <a:endParaRPr lang="en-GB"/>
          </a:p>
        </p:txBody>
      </p:sp>
      <p:pic>
        <p:nvPicPr>
          <p:cNvPr id="34822" name="Picture 15" descr="ps_compositional_proposal_fu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57917"/>
            <a:ext cx="6838950" cy="1300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AutoShape 10"/>
          <p:cNvSpPr>
            <a:spLocks noChangeArrowheads="1"/>
          </p:cNvSpPr>
          <p:nvPr/>
        </p:nvSpPr>
        <p:spPr bwMode="auto">
          <a:xfrm>
            <a:off x="5715000" y="2390612"/>
            <a:ext cx="228600" cy="217519"/>
          </a:xfrm>
          <a:prstGeom prst="triangle">
            <a:avLst>
              <a:gd name="adj" fmla="val 50000"/>
            </a:avLst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433" tIns="44423" rIns="90433" bIns="44423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solidFill>
                <a:schemeClr val="tx1"/>
              </a:solidFill>
            </a:endParaRPr>
          </a:p>
        </p:txBody>
      </p:sp>
      <p:sp>
        <p:nvSpPr>
          <p:cNvPr id="34824" name="Rectangle 13"/>
          <p:cNvSpPr>
            <a:spLocks noChangeArrowheads="1"/>
          </p:cNvSpPr>
          <p:nvPr/>
        </p:nvSpPr>
        <p:spPr bwMode="auto">
          <a:xfrm>
            <a:off x="2881234" y="3444919"/>
            <a:ext cx="3638707" cy="335935"/>
          </a:xfrm>
          <a:prstGeom prst="rect">
            <a:avLst/>
          </a:prstGeom>
          <a:noFill/>
          <a:ln w="12700" algn="ctr">
            <a:solidFill>
              <a:srgbClr val="21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433" tIns="44423" rIns="90433" bIns="44423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da-DK" sz="1600">
                <a:solidFill>
                  <a:srgbClr val="2100FF"/>
                </a:solidFill>
                <a:latin typeface="Lucida Console" pitchFamily="49" charset="0"/>
              </a:rPr>
              <a:t>GammaAlternatingRateStrategy</a:t>
            </a:r>
          </a:p>
        </p:txBody>
      </p:sp>
      <p:cxnSp>
        <p:nvCxnSpPr>
          <p:cNvPr id="34825" name="AutoShape 14"/>
          <p:cNvCxnSpPr>
            <a:cxnSpLocks noChangeShapeType="1"/>
            <a:stCxn id="34824" idx="0"/>
            <a:endCxn id="34823" idx="3"/>
          </p:cNvCxnSpPr>
          <p:nvPr/>
        </p:nvCxnSpPr>
        <p:spPr bwMode="auto">
          <a:xfrm flipV="1">
            <a:off x="4700588" y="2608131"/>
            <a:ext cx="1128712" cy="836788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CS, 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597062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9ADB2-CCF6-4489-8462-1759C959D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FCAAB-E5F0-4A80-994E-F71943A4D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Often two variability techniques are used at the same time</a:t>
            </a:r>
          </a:p>
          <a:p>
            <a:pPr lvl="1"/>
            <a:r>
              <a:rPr lang="en-US" dirty="0"/>
              <a:t>Polymorphic + parametric</a:t>
            </a:r>
          </a:p>
          <a:p>
            <a:pPr lvl="1"/>
            <a:r>
              <a:rPr lang="en-US" dirty="0"/>
              <a:t>Polymorphic + </a:t>
            </a:r>
            <a:r>
              <a:rPr lang="en-US" dirty="0" err="1"/>
              <a:t>source’code’copy</a:t>
            </a:r>
            <a:endParaRPr lang="en-US" dirty="0"/>
          </a:p>
          <a:p>
            <a:pPr lvl="1"/>
            <a:r>
              <a:rPr lang="en-US" dirty="0"/>
              <a:t>…</a:t>
            </a:r>
          </a:p>
          <a:p>
            <a:r>
              <a:rPr lang="en-US" dirty="0"/>
              <a:t>… Which somewhat masks there is a </a:t>
            </a:r>
            <a:r>
              <a:rPr lang="en-US" i="1" dirty="0"/>
              <a:t>bit issue here</a:t>
            </a:r>
          </a:p>
          <a:p>
            <a:endParaRPr lang="en-US" i="1" dirty="0"/>
          </a:p>
          <a:p>
            <a:r>
              <a:rPr lang="en-US" b="1" i="1" dirty="0"/>
              <a:t>Do the same thing, the same way !!!</a:t>
            </a:r>
            <a:endParaRPr lang="en-US" b="1" dirty="0"/>
          </a:p>
          <a:p>
            <a:pPr lvl="1"/>
            <a:r>
              <a:rPr lang="en-US" b="1" dirty="0"/>
              <a:t>If your variability technique does not support it – it is because you are using the wrong technique </a:t>
            </a:r>
            <a:r>
              <a:rPr lang="en-US" b="1" dirty="0">
                <a:sym typeface="Wingdings" panose="05000000000000000000" pitchFamily="2" charset="2"/>
              </a:rPr>
              <a:t></a:t>
            </a:r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EFB58-493D-443F-B8C7-A0DDE54E4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6C7F0-4AE8-456F-A9B7-B1C2824AE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C968B-B3F7-49C6-B29F-A6FC6C7E4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105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… on to a nice compositional solution: State pattern</a:t>
            </a:r>
            <a:br>
              <a:rPr lang="en-US" altLang="da-DK" noProof="0" dirty="0"/>
            </a:br>
            <a:endParaRPr lang="en-US" altLang="da-DK" noProof="0" dirty="0"/>
          </a:p>
        </p:txBody>
      </p:sp>
      <p:sp>
        <p:nvSpPr>
          <p:cNvPr id="3584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da-DK" altLang="da-DK" dirty="0" err="1"/>
              <a:t>Composition</a:t>
            </a:r>
            <a:r>
              <a:rPr lang="da-DK" altLang="da-DK" dirty="0"/>
              <a:t> is </a:t>
            </a:r>
            <a:r>
              <a:rPr lang="da-DK" altLang="da-DK" i="1" dirty="0" err="1"/>
              <a:t>doing</a:t>
            </a:r>
            <a:r>
              <a:rPr lang="da-DK" altLang="da-DK" i="1" dirty="0"/>
              <a:t> the same </a:t>
            </a:r>
            <a:r>
              <a:rPr lang="da-DK" altLang="da-DK" i="1" dirty="0" err="1"/>
              <a:t>thing</a:t>
            </a:r>
            <a:r>
              <a:rPr lang="da-DK" altLang="da-DK" i="1" dirty="0"/>
              <a:t> the same </a:t>
            </a:r>
            <a:r>
              <a:rPr lang="da-DK" altLang="da-DK" i="1" dirty="0" err="1"/>
              <a:t>way</a:t>
            </a:r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21468521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Compositional Idea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da-DK" sz="2400" b="1" noProof="0" dirty="0">
                <a:sym typeface="Wingdings" pitchFamily="2" charset="2"/>
              </a:rPr>
              <a:t></a:t>
            </a:r>
            <a:r>
              <a:rPr lang="en-US" altLang="da-DK" sz="2400" noProof="0" dirty="0"/>
              <a:t> </a:t>
            </a:r>
            <a:r>
              <a:rPr lang="en-US" altLang="da-DK" sz="2400" i="1" noProof="0" dirty="0"/>
              <a:t>I identify some behavior that varies.</a:t>
            </a:r>
            <a:r>
              <a:rPr lang="en-US" altLang="da-DK" sz="2400" noProof="0" dirty="0"/>
              <a:t> </a:t>
            </a:r>
          </a:p>
          <a:p>
            <a:pPr lvl="1" eaLnBrk="1" hangingPunct="1"/>
            <a:r>
              <a:rPr lang="en-US" altLang="da-DK" sz="2000" noProof="0" dirty="0"/>
              <a:t>The rate calculation behavior is what must vary for </a:t>
            </a:r>
            <a:r>
              <a:rPr lang="en-US" altLang="da-DK" sz="2000" noProof="0" dirty="0" err="1"/>
              <a:t>Gammatown</a:t>
            </a:r>
            <a:r>
              <a:rPr lang="en-US" altLang="da-DK" sz="2000" noProof="0" dirty="0"/>
              <a:t> and this we have already identified.</a:t>
            </a:r>
          </a:p>
          <a:p>
            <a:pPr eaLnBrk="1" hangingPunct="1"/>
            <a:r>
              <a:rPr lang="en-US" altLang="da-DK" sz="2400" b="1" noProof="0" dirty="0">
                <a:sym typeface="Wingdings" pitchFamily="2" charset="2"/>
              </a:rPr>
              <a:t></a:t>
            </a:r>
            <a:r>
              <a:rPr lang="en-US" altLang="da-DK" sz="2400" noProof="0" dirty="0"/>
              <a:t> </a:t>
            </a:r>
            <a:r>
              <a:rPr lang="en-US" altLang="da-DK" sz="2400" i="1" noProof="0" dirty="0"/>
              <a:t>I state a responsibility that covers the behavior that varies and encapsulate it by expressing it as an interface. </a:t>
            </a:r>
          </a:p>
          <a:p>
            <a:pPr lvl="1" eaLnBrk="1" hangingPunct="1"/>
            <a:r>
              <a:rPr lang="en-US" altLang="da-DK" sz="2000" noProof="0" dirty="0"/>
              <a:t>The </a:t>
            </a:r>
            <a:r>
              <a:rPr lang="en-US" altLang="da-DK" sz="2000" noProof="0" dirty="0" err="1"/>
              <a:t>RateStrategy</a:t>
            </a:r>
            <a:r>
              <a:rPr lang="en-US" altLang="da-DK" sz="2000" noProof="0" dirty="0"/>
              <a:t> interface already defines the responsibility to “Calculate parking time” by defining the method </a:t>
            </a:r>
            <a:r>
              <a:rPr lang="en-US" altLang="da-DK" sz="2000" noProof="0" dirty="0" err="1"/>
              <a:t>calculateTime</a:t>
            </a:r>
            <a:r>
              <a:rPr lang="en-US" altLang="da-DK" sz="2000" noProof="0" dirty="0"/>
              <a:t>.</a:t>
            </a:r>
          </a:p>
          <a:p>
            <a:pPr eaLnBrk="1" hangingPunct="1"/>
            <a:r>
              <a:rPr lang="en-US" altLang="da-DK" sz="2400" b="1" noProof="0" dirty="0">
                <a:sym typeface="Wingdings" pitchFamily="2" charset="2"/>
              </a:rPr>
              <a:t></a:t>
            </a:r>
            <a:r>
              <a:rPr lang="en-US" altLang="da-DK" sz="2400" noProof="0" dirty="0"/>
              <a:t> </a:t>
            </a:r>
            <a:r>
              <a:rPr lang="en-US" altLang="da-DK" sz="2400" i="1" noProof="0" dirty="0"/>
              <a:t>I compose the resulting behavior by delegating the concrete behavior to subordinate objects.</a:t>
            </a:r>
            <a:r>
              <a:rPr lang="en-US" altLang="da-DK" sz="2400" noProof="0" dirty="0"/>
              <a:t> </a:t>
            </a:r>
          </a:p>
          <a:p>
            <a:pPr lvl="1" eaLnBrk="1" hangingPunct="1"/>
            <a:r>
              <a:rPr lang="en-US" altLang="da-DK" sz="2000" noProof="0" dirty="0"/>
              <a:t>This is the point that takes on a new meaning concerning our new requirement.</a:t>
            </a:r>
          </a:p>
          <a:p>
            <a:pPr eaLnBrk="1" hangingPunct="1"/>
            <a:endParaRPr lang="en-US" altLang="da-DK" sz="2400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25D4E-2C1F-4665-BFAB-E5BF73B62E0B}" type="slidenum">
              <a:rPr lang="en-GB"/>
              <a:pPr>
                <a:defRPr/>
              </a:pPr>
              <a:t>35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CS, 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4792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Model 4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da-DK" b="1" i="1" noProof="0" dirty="0"/>
              <a:t>Compose the behavior...</a:t>
            </a:r>
            <a:endParaRPr lang="en-US" altLang="da-DK" sz="2000" i="1" noProof="0" dirty="0">
              <a:sym typeface="Wingdings" pitchFamily="2" charset="2"/>
            </a:endParaRPr>
          </a:p>
          <a:p>
            <a:pPr eaLnBrk="1" hangingPunct="1">
              <a:buFont typeface="Arial" charset="0"/>
              <a:buNone/>
            </a:pPr>
            <a:r>
              <a:rPr lang="en-US" altLang="da-DK" noProof="0" dirty="0">
                <a:sym typeface="Wingdings" pitchFamily="2" charset="2"/>
              </a:rPr>
              <a:t>	</a:t>
            </a:r>
          </a:p>
          <a:p>
            <a:pPr eaLnBrk="1" hangingPunct="1">
              <a:buFont typeface="Arial" charset="0"/>
              <a:buNone/>
            </a:pPr>
            <a:r>
              <a:rPr lang="en-US" altLang="da-DK" noProof="0" dirty="0">
                <a:sym typeface="Wingdings" pitchFamily="2" charset="2"/>
              </a:rPr>
              <a:t>	That is:	</a:t>
            </a:r>
          </a:p>
          <a:p>
            <a:pPr lvl="1" eaLnBrk="1" hangingPunct="1"/>
            <a:r>
              <a:rPr lang="en-US" altLang="da-DK" noProof="0" dirty="0">
                <a:sym typeface="Wingdings" pitchFamily="2" charset="2"/>
              </a:rPr>
              <a:t>the best object to calculate linear rate models has already been defined and tested – why not use its expertise ? Same goes with progressive rate.</a:t>
            </a:r>
          </a:p>
          <a:p>
            <a:pPr lvl="1" eaLnBrk="1" hangingPunct="1"/>
            <a:endParaRPr lang="en-US" altLang="da-DK" noProof="0" dirty="0">
              <a:sym typeface="Wingdings" pitchFamily="2" charset="2"/>
            </a:endParaRPr>
          </a:p>
          <a:p>
            <a:pPr lvl="1" eaLnBrk="1" hangingPunct="1"/>
            <a:r>
              <a:rPr lang="en-US" altLang="da-DK" noProof="0" dirty="0">
                <a:sym typeface="Wingdings" pitchFamily="2" charset="2"/>
              </a:rPr>
              <a:t>so let us make a small </a:t>
            </a:r>
            <a:r>
              <a:rPr lang="en-US" altLang="da-DK" b="1" noProof="0" dirty="0">
                <a:sym typeface="Wingdings" pitchFamily="2" charset="2"/>
              </a:rPr>
              <a:t>team</a:t>
            </a:r>
            <a:r>
              <a:rPr lang="en-US" altLang="da-DK" noProof="0" dirty="0">
                <a:sym typeface="Wingdings" pitchFamily="2" charset="2"/>
              </a:rPr>
              <a:t> – one object </a:t>
            </a:r>
            <a:r>
              <a:rPr lang="en-US" altLang="da-DK" i="1" noProof="0" dirty="0">
                <a:sym typeface="Wingdings" pitchFamily="2" charset="2"/>
              </a:rPr>
              <a:t>responsible</a:t>
            </a:r>
            <a:r>
              <a:rPr lang="en-US" altLang="da-DK" noProof="0" dirty="0">
                <a:sym typeface="Wingdings" pitchFamily="2" charset="2"/>
              </a:rPr>
              <a:t> for taking the decision; the two other </a:t>
            </a:r>
            <a:r>
              <a:rPr lang="en-US" altLang="da-DK" i="1" noProof="0" dirty="0">
                <a:sym typeface="Wingdings" pitchFamily="2" charset="2"/>
              </a:rPr>
              <a:t>responsible</a:t>
            </a:r>
            <a:r>
              <a:rPr lang="en-US" altLang="da-DK" noProof="0" dirty="0">
                <a:sym typeface="Wingdings" pitchFamily="2" charset="2"/>
              </a:rPr>
              <a:t> for the individual rate calculations.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E2EAD-E14D-421C-BBC2-694C8361AAEF}" type="slidenum">
              <a:rPr lang="en-GB"/>
              <a:pPr>
                <a:defRPr/>
              </a:pPr>
              <a:t>36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CS, 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306792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The Cartoon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1C0B0-2A62-4384-89C7-5748A02CF50B}" type="slidenum">
              <a:rPr lang="en-GB"/>
              <a:pPr>
                <a:defRPr/>
              </a:pPr>
              <a:t>37</a:t>
            </a:fld>
            <a:endParaRPr lang="en-GB"/>
          </a:p>
        </p:txBody>
      </p:sp>
      <p:sp>
        <p:nvSpPr>
          <p:cNvPr id="38917" name="Line 4"/>
          <p:cNvSpPr>
            <a:spLocks noChangeShapeType="1"/>
          </p:cNvSpPr>
          <p:nvPr/>
        </p:nvSpPr>
        <p:spPr bwMode="auto">
          <a:xfrm>
            <a:off x="827088" y="2797969"/>
            <a:ext cx="172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33" tIns="44423" rIns="90433" bIns="44423">
            <a:spAutoFit/>
          </a:bodyPr>
          <a:lstStyle/>
          <a:p>
            <a:endParaRPr lang="en-US"/>
          </a:p>
        </p:txBody>
      </p:sp>
      <p:sp>
        <p:nvSpPr>
          <p:cNvPr id="38918" name="Text Box 5"/>
          <p:cNvSpPr txBox="1">
            <a:spLocks noChangeArrowheads="1"/>
          </p:cNvSpPr>
          <p:nvPr/>
        </p:nvSpPr>
        <p:spPr bwMode="auto">
          <a:xfrm>
            <a:off x="160339" y="2334949"/>
            <a:ext cx="2567901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33" tIns="44423" rIns="90433" bIns="4442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a-DK" sz="1800">
                <a:solidFill>
                  <a:srgbClr val="2100FF"/>
                </a:solidFill>
              </a:rPr>
              <a:t>rate calculation request</a:t>
            </a:r>
          </a:p>
        </p:txBody>
      </p:sp>
      <p:pic>
        <p:nvPicPr>
          <p:cNvPr id="38919" name="Picture 7" descr="j03012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4" y="2137834"/>
            <a:ext cx="1830387" cy="130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8" descr="j029198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756709"/>
            <a:ext cx="1808162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9" descr="j02341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697553"/>
            <a:ext cx="1041400" cy="92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10" descr="j029198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217334"/>
            <a:ext cx="1808162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3252789" y="1714500"/>
            <a:ext cx="1452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33" tIns="44423" rIns="90433" bIns="4442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a-DK" sz="1800">
                <a:solidFill>
                  <a:schemeClr val="tx1"/>
                </a:solidFill>
              </a:rPr>
              <a:t>Team leader</a:t>
            </a: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6217758" y="2436813"/>
            <a:ext cx="2080588" cy="64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33" tIns="44423" rIns="90433" bIns="4442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a-DK" sz="1800">
                <a:solidFill>
                  <a:schemeClr val="tx1"/>
                </a:solidFill>
              </a:rPr>
              <a:t>Rate Policy Expert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a-DK" sz="1800">
                <a:solidFill>
                  <a:schemeClr val="tx1"/>
                </a:solidFill>
              </a:rPr>
              <a:t>Linear</a:t>
            </a: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6146320" y="4837907"/>
            <a:ext cx="2080588" cy="64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33" tIns="44423" rIns="90433" bIns="4442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a-DK" sz="1800">
                <a:solidFill>
                  <a:schemeClr val="tx1"/>
                </a:solidFill>
              </a:rPr>
              <a:t>Rate Policy Expert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a-DK" sz="1800">
                <a:solidFill>
                  <a:schemeClr val="tx1"/>
                </a:solidFill>
              </a:rPr>
              <a:t>Progressive</a:t>
            </a:r>
          </a:p>
        </p:txBody>
      </p:sp>
      <p:sp>
        <p:nvSpPr>
          <p:cNvPr id="38926" name="Line 14"/>
          <p:cNvSpPr>
            <a:spLocks noChangeShapeType="1"/>
          </p:cNvSpPr>
          <p:nvPr/>
        </p:nvSpPr>
        <p:spPr bwMode="auto">
          <a:xfrm flipV="1">
            <a:off x="5148263" y="2076980"/>
            <a:ext cx="1008062" cy="48021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33" tIns="44423" rIns="90433" bIns="44423">
            <a:spAutoFit/>
          </a:bodyPr>
          <a:lstStyle/>
          <a:p>
            <a:endParaRPr lang="en-US"/>
          </a:p>
        </p:txBody>
      </p:sp>
      <p:sp>
        <p:nvSpPr>
          <p:cNvPr id="38927" name="Line 15"/>
          <p:cNvSpPr>
            <a:spLocks noChangeShapeType="1"/>
          </p:cNvSpPr>
          <p:nvPr/>
        </p:nvSpPr>
        <p:spPr bwMode="auto">
          <a:xfrm>
            <a:off x="5003801" y="3458104"/>
            <a:ext cx="1008063" cy="41936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33" tIns="44423" rIns="90433" bIns="44423">
            <a:spAutoFit/>
          </a:bodyPr>
          <a:lstStyle/>
          <a:p>
            <a:endParaRPr lang="en-US"/>
          </a:p>
        </p:txBody>
      </p:sp>
      <p:sp>
        <p:nvSpPr>
          <p:cNvPr id="38928" name="Line 16"/>
          <p:cNvSpPr>
            <a:spLocks noChangeShapeType="1"/>
          </p:cNvSpPr>
          <p:nvPr/>
        </p:nvSpPr>
        <p:spPr bwMode="auto">
          <a:xfrm flipH="1">
            <a:off x="3708400" y="3517636"/>
            <a:ext cx="215900" cy="23944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33" tIns="44423" rIns="90433" bIns="44423">
            <a:spAutoFit/>
          </a:bodyPr>
          <a:lstStyle/>
          <a:p>
            <a:endParaRPr lang="en-US"/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3851276" y="4177771"/>
            <a:ext cx="163174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33" tIns="44423" rIns="90433" bIns="4442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a-DK" sz="1800">
                <a:solidFill>
                  <a:srgbClr val="2100FF"/>
                </a:solidFill>
              </a:rPr>
              <a:t>1. check clock</a:t>
            </a:r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5003801" y="2917032"/>
            <a:ext cx="222165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33" tIns="44423" rIns="90433" bIns="4442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a-DK" sz="1800">
                <a:solidFill>
                  <a:srgbClr val="2100FF"/>
                </a:solidFill>
              </a:rPr>
              <a:t>2.delegate to expert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CS, 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5858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Interpretation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Note:</a:t>
            </a:r>
          </a:p>
          <a:p>
            <a:pPr eaLnBrk="1" hangingPunct="1"/>
            <a:endParaRPr lang="en-US" altLang="da-DK" noProof="0" dirty="0"/>
          </a:p>
          <a:p>
            <a:pPr eaLnBrk="1" hangingPunct="1"/>
            <a:endParaRPr lang="en-US" altLang="da-DK" noProof="0" dirty="0"/>
          </a:p>
          <a:p>
            <a:pPr eaLnBrk="1" hangingPunct="1"/>
            <a:endParaRPr lang="en-US" altLang="da-DK" noProof="0" dirty="0"/>
          </a:p>
          <a:p>
            <a:pPr eaLnBrk="1" hangingPunct="1"/>
            <a:endParaRPr lang="en-US" altLang="da-DK" noProof="0" dirty="0"/>
          </a:p>
          <a:p>
            <a:pPr eaLnBrk="1" hangingPunct="1"/>
            <a:endParaRPr lang="en-US" altLang="da-DK" noProof="0" dirty="0"/>
          </a:p>
          <a:p>
            <a:pPr eaLnBrk="1" hangingPunct="1"/>
            <a:r>
              <a:rPr lang="en-US" altLang="da-DK" noProof="0" dirty="0"/>
              <a:t>From the Pay Station’s viewpoint the behavior of the ”team leader” </a:t>
            </a:r>
            <a:r>
              <a:rPr lang="en-US" altLang="da-DK" i="1" noProof="0" dirty="0"/>
              <a:t>change according to the state of the clock!</a:t>
            </a:r>
            <a:r>
              <a:rPr lang="en-US" altLang="da-DK" noProof="0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35348B-8622-40E1-BA9B-48EF9F5B86FD}" type="slidenum">
              <a:rPr lang="en-GB"/>
              <a:pPr>
                <a:defRPr/>
              </a:pPr>
              <a:t>38</a:t>
            </a:fld>
            <a:endParaRPr lang="en-GB"/>
          </a:p>
        </p:txBody>
      </p:sp>
      <p:sp>
        <p:nvSpPr>
          <p:cNvPr id="39942" name="Line 4"/>
          <p:cNvSpPr>
            <a:spLocks noChangeShapeType="1"/>
          </p:cNvSpPr>
          <p:nvPr/>
        </p:nvSpPr>
        <p:spPr bwMode="auto">
          <a:xfrm>
            <a:off x="3983038" y="2922323"/>
            <a:ext cx="172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33" tIns="44423" rIns="90433" bIns="44423">
            <a:spAutoFit/>
          </a:bodyPr>
          <a:lstStyle/>
          <a:p>
            <a:endParaRPr lang="en-US"/>
          </a:p>
        </p:txBody>
      </p:sp>
      <p:sp>
        <p:nvSpPr>
          <p:cNvPr id="39943" name="Text Box 5"/>
          <p:cNvSpPr txBox="1">
            <a:spLocks noChangeArrowheads="1"/>
          </p:cNvSpPr>
          <p:nvPr/>
        </p:nvSpPr>
        <p:spPr bwMode="auto">
          <a:xfrm>
            <a:off x="3316289" y="2459303"/>
            <a:ext cx="2567901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33" tIns="44423" rIns="90433" bIns="4442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a-DK" sz="1800">
                <a:solidFill>
                  <a:srgbClr val="2100FF"/>
                </a:solidFill>
              </a:rPr>
              <a:t>rate calculation request</a:t>
            </a:r>
          </a:p>
        </p:txBody>
      </p:sp>
      <p:pic>
        <p:nvPicPr>
          <p:cNvPr id="39944" name="Picture 7" descr="j03012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4" y="2262188"/>
            <a:ext cx="1830387" cy="130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5" name="Text Box 11"/>
          <p:cNvSpPr txBox="1">
            <a:spLocks noChangeArrowheads="1"/>
          </p:cNvSpPr>
          <p:nvPr/>
        </p:nvSpPr>
        <p:spPr bwMode="auto">
          <a:xfrm>
            <a:off x="1000126" y="1666876"/>
            <a:ext cx="136244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33" tIns="44423" rIns="90433" bIns="4442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a-DK" sz="1800">
                <a:solidFill>
                  <a:schemeClr val="tx1"/>
                </a:solidFill>
              </a:rPr>
              <a:t>Pay Station</a:t>
            </a:r>
          </a:p>
        </p:txBody>
      </p:sp>
      <p:pic>
        <p:nvPicPr>
          <p:cNvPr id="39946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4" y="2153709"/>
            <a:ext cx="1868487" cy="147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6786564" y="1905000"/>
            <a:ext cx="1452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33" tIns="44423" rIns="90433" bIns="4442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a-DK" sz="1800">
                <a:solidFill>
                  <a:schemeClr val="tx1"/>
                </a:solidFill>
              </a:rPr>
              <a:t>Team leader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CS, 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4849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Clock State Define Behavior</a:t>
            </a:r>
          </a:p>
        </p:txBody>
      </p:sp>
      <p:sp>
        <p:nvSpPr>
          <p:cNvPr id="40963" name="Rectangle 1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Reusing existing, well tested, classes...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AB7CDB-54FA-4A2B-8CAC-9E079FE3F489}" type="slidenum">
              <a:rPr lang="en-GB"/>
              <a:pPr>
                <a:defRPr/>
              </a:pPr>
              <a:t>39</a:t>
            </a:fld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CS, AU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B8FE15-5D9D-4853-BEF9-7FDBDE930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1819275"/>
            <a:ext cx="739140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34456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Same Analysis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Model 1:</a:t>
            </a:r>
          </a:p>
          <a:p>
            <a:pPr lvl="1" eaLnBrk="1" hangingPunct="1"/>
            <a:r>
              <a:rPr lang="en-US" altLang="da-DK" noProof="0" dirty="0"/>
              <a:t>Source tree copy</a:t>
            </a:r>
          </a:p>
          <a:p>
            <a:pPr lvl="2" eaLnBrk="1" hangingPunct="1"/>
            <a:r>
              <a:rPr lang="en-US" altLang="da-DK" noProof="0" dirty="0"/>
              <a:t>Now three copies to maintain</a:t>
            </a:r>
          </a:p>
          <a:p>
            <a:pPr eaLnBrk="1" hangingPunct="1"/>
            <a:r>
              <a:rPr lang="en-US" altLang="da-DK" noProof="0" dirty="0"/>
              <a:t>Model 2:</a:t>
            </a:r>
          </a:p>
          <a:p>
            <a:pPr lvl="1" eaLnBrk="1" hangingPunct="1"/>
            <a:r>
              <a:rPr lang="en-US" altLang="da-DK" noProof="0" dirty="0"/>
              <a:t>Parametric</a:t>
            </a:r>
          </a:p>
          <a:p>
            <a:pPr eaLnBrk="1" hangingPunct="1"/>
            <a:endParaRPr lang="en-US" altLang="da-DK" noProof="0" dirty="0"/>
          </a:p>
          <a:p>
            <a:pPr eaLnBrk="1" hangingPunct="1"/>
            <a:r>
              <a:rPr lang="en-US" altLang="da-DK" noProof="0" dirty="0"/>
              <a:t>Model 3:</a:t>
            </a:r>
          </a:p>
          <a:p>
            <a:pPr lvl="1" eaLnBrk="1" hangingPunct="1"/>
            <a:r>
              <a:rPr lang="en-US" altLang="da-DK" noProof="0" dirty="0"/>
              <a:t>Polymorphic – but ???</a:t>
            </a:r>
          </a:p>
          <a:p>
            <a:pPr eaLnBrk="1" hangingPunct="1"/>
            <a:r>
              <a:rPr lang="en-US" altLang="da-DK" noProof="0" dirty="0"/>
              <a:t>Model 4:</a:t>
            </a:r>
          </a:p>
          <a:p>
            <a:pPr lvl="1" eaLnBrk="1" hangingPunct="1"/>
            <a:r>
              <a:rPr lang="en-US" altLang="da-DK" noProof="0" dirty="0"/>
              <a:t>Compositional – but how?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A0131-0EDC-4BAD-931C-653698B43F8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CS, AU</a:t>
            </a: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900" y="2247900"/>
            <a:ext cx="3733800" cy="132397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514600" y="2705100"/>
            <a:ext cx="1828800" cy="7620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54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455" y="2835129"/>
            <a:ext cx="209550" cy="238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455" y="1454448"/>
            <a:ext cx="4849676" cy="140305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248400" y="1409700"/>
            <a:ext cx="2664864" cy="13716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Code view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795D3-1944-4D9D-A5B5-3384875EE36E}" type="slidenum">
              <a:rPr lang="en-GB"/>
              <a:pPr>
                <a:defRPr/>
              </a:pPr>
              <a:t>40</a:t>
            </a:fld>
            <a:endParaRPr lang="en-GB"/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900114" y="1057011"/>
            <a:ext cx="29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33" tIns="44423" rIns="90433" bIns="4442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a-DK" sz="1800">
                <a:solidFill>
                  <a:schemeClr val="tx1"/>
                </a:solidFill>
              </a:rPr>
              <a:t>In AlternatingRateStrategy:</a:t>
            </a:r>
          </a:p>
        </p:txBody>
      </p:sp>
      <p:sp>
        <p:nvSpPr>
          <p:cNvPr id="41990" name="Text Box 7"/>
          <p:cNvSpPr txBox="1">
            <a:spLocks noChangeArrowheads="1"/>
          </p:cNvSpPr>
          <p:nvPr/>
        </p:nvSpPr>
        <p:spPr bwMode="auto">
          <a:xfrm>
            <a:off x="900114" y="3096949"/>
            <a:ext cx="429920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33" tIns="44423" rIns="90433" bIns="4442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a-DK" sz="1800" dirty="0">
                <a:solidFill>
                  <a:schemeClr val="tx1"/>
                </a:solidFill>
              </a:rPr>
              <a:t>In </a:t>
            </a:r>
            <a:r>
              <a:rPr lang="en-GB" altLang="da-DK" sz="1800" dirty="0" err="1">
                <a:solidFill>
                  <a:schemeClr val="tx1"/>
                </a:solidFill>
              </a:rPr>
              <a:t>AlternatingRateStrategy</a:t>
            </a:r>
            <a:r>
              <a:rPr lang="en-GB" altLang="da-DK" sz="1800" dirty="0">
                <a:solidFill>
                  <a:schemeClr val="tx1"/>
                </a:solidFill>
              </a:rPr>
              <a:t>: Construction</a:t>
            </a:r>
          </a:p>
        </p:txBody>
      </p:sp>
      <p:sp>
        <p:nvSpPr>
          <p:cNvPr id="41993" name="Line 15"/>
          <p:cNvSpPr>
            <a:spLocks noChangeShapeType="1"/>
          </p:cNvSpPr>
          <p:nvPr/>
        </p:nvSpPr>
        <p:spPr bwMode="auto">
          <a:xfrm>
            <a:off x="1997598" y="2866638"/>
            <a:ext cx="3793601" cy="1455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lIns="90433" tIns="44423" rIns="90433" bIns="44423">
            <a:spAutoFit/>
          </a:bodyPr>
          <a:lstStyle/>
          <a:p>
            <a:endParaRPr lang="en-US"/>
          </a:p>
        </p:txBody>
      </p:sp>
      <p:sp>
        <p:nvSpPr>
          <p:cNvPr id="41994" name="Text Box 16"/>
          <p:cNvSpPr txBox="1">
            <a:spLocks noChangeArrowheads="1"/>
          </p:cNvSpPr>
          <p:nvPr/>
        </p:nvSpPr>
        <p:spPr bwMode="auto">
          <a:xfrm>
            <a:off x="6330403" y="1549400"/>
            <a:ext cx="2580725" cy="64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33" tIns="44423" rIns="90433" bIns="4442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a-DK" sz="1800" dirty="0">
                <a:solidFill>
                  <a:srgbClr val="2100FF"/>
                </a:solidFill>
              </a:rPr>
              <a:t>1. check clock,</a:t>
            </a:r>
            <a:br>
              <a:rPr lang="en-GB" altLang="da-DK" sz="1800" dirty="0">
                <a:solidFill>
                  <a:srgbClr val="2100FF"/>
                </a:solidFill>
              </a:rPr>
            </a:br>
            <a:r>
              <a:rPr lang="en-GB" altLang="da-DK" sz="1800" dirty="0">
                <a:solidFill>
                  <a:srgbClr val="2100FF"/>
                </a:solidFill>
              </a:rPr>
              <a:t>    </a:t>
            </a:r>
            <a:r>
              <a:rPr lang="en-GB" altLang="da-DK" sz="1800" i="1" dirty="0">
                <a:solidFill>
                  <a:srgbClr val="2100FF"/>
                </a:solidFill>
              </a:rPr>
              <a:t>choose</a:t>
            </a:r>
            <a:r>
              <a:rPr lang="en-GB" altLang="da-DK" sz="1800" dirty="0">
                <a:solidFill>
                  <a:srgbClr val="2100FF"/>
                </a:solidFill>
              </a:rPr>
              <a:t> expert to use</a:t>
            </a:r>
          </a:p>
        </p:txBody>
      </p:sp>
      <p:sp>
        <p:nvSpPr>
          <p:cNvPr id="41995" name="Text Box 17"/>
          <p:cNvSpPr txBox="1">
            <a:spLocks noChangeArrowheads="1"/>
          </p:cNvSpPr>
          <p:nvPr/>
        </p:nvSpPr>
        <p:spPr bwMode="auto">
          <a:xfrm>
            <a:off x="6362153" y="2328599"/>
            <a:ext cx="228577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 lIns="90433" tIns="44423" rIns="90433" bIns="44423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 "/>
              <a:defRPr sz="2800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a-DK" sz="1800" dirty="0">
                <a:solidFill>
                  <a:srgbClr val="2100FF"/>
                </a:solidFill>
              </a:rPr>
              <a:t>2. </a:t>
            </a:r>
            <a:r>
              <a:rPr lang="en-GB" altLang="da-DK" sz="1800" i="1" dirty="0">
                <a:solidFill>
                  <a:srgbClr val="2100FF"/>
                </a:solidFill>
              </a:rPr>
              <a:t>delegate</a:t>
            </a:r>
            <a:r>
              <a:rPr lang="en-GB" altLang="da-DK" sz="1800" dirty="0">
                <a:solidFill>
                  <a:srgbClr val="2100FF"/>
                </a:solidFill>
              </a:rPr>
              <a:t> to expert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CS, AU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455" y="3531384"/>
            <a:ext cx="655320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9695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Analysis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da-DK" sz="2800" noProof="0" dirty="0"/>
              <a:t>Consequence: </a:t>
            </a:r>
          </a:p>
          <a:p>
            <a:pPr lvl="1" eaLnBrk="1" hangingPunct="1"/>
            <a:r>
              <a:rPr lang="en-US" altLang="da-DK" sz="2400" noProof="0" dirty="0"/>
              <a:t>Minimal new code, thus very little to test </a:t>
            </a:r>
          </a:p>
          <a:p>
            <a:pPr lvl="2" eaLnBrk="1" hangingPunct="1"/>
            <a:r>
              <a:rPr lang="en-US" altLang="da-DK" sz="2000" noProof="0" dirty="0"/>
              <a:t>most classes are untouched, only one new is added.</a:t>
            </a:r>
          </a:p>
          <a:p>
            <a:pPr lvl="1" eaLnBrk="1" hangingPunct="1"/>
            <a:r>
              <a:rPr lang="en-US" altLang="da-DK" sz="2400" i="1" noProof="0" dirty="0"/>
              <a:t>Change by addition, not modification</a:t>
            </a:r>
          </a:p>
          <a:p>
            <a:pPr lvl="1" eaLnBrk="1" hangingPunct="1"/>
            <a:r>
              <a:rPr lang="en-US" altLang="da-DK" sz="2400" noProof="0" dirty="0"/>
              <a:t>No existing code is touched</a:t>
            </a:r>
          </a:p>
          <a:p>
            <a:pPr lvl="2" eaLnBrk="1" hangingPunct="1"/>
            <a:r>
              <a:rPr lang="en-US" altLang="da-DK" sz="2000" noProof="0" dirty="0"/>
              <a:t>so no new testing</a:t>
            </a:r>
          </a:p>
          <a:p>
            <a:pPr lvl="2" eaLnBrk="1" hangingPunct="1"/>
            <a:r>
              <a:rPr lang="en-US" altLang="da-DK" sz="2000" noProof="0" dirty="0"/>
              <a:t>no review</a:t>
            </a:r>
          </a:p>
          <a:p>
            <a:pPr lvl="1" eaLnBrk="1" hangingPunct="1"/>
            <a:r>
              <a:rPr lang="en-US" altLang="da-DK" sz="2400" noProof="0" dirty="0"/>
              <a:t>Parameterization of constructor</a:t>
            </a:r>
          </a:p>
          <a:p>
            <a:pPr lvl="2" eaLnBrk="1" hangingPunct="1"/>
            <a:r>
              <a:rPr lang="en-US" altLang="da-DK" sz="1600" noProof="0" dirty="0"/>
              <a:t>All models possible that differ in weekends...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ECADD-F940-43F7-9365-C84B2B9B9FD1}" type="slidenum">
              <a:rPr lang="en-GB"/>
              <a:pPr>
                <a:defRPr/>
              </a:pPr>
              <a:t>41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CS, 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953889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Roles revisited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This once again emphasizes the importance of</a:t>
            </a:r>
          </a:p>
          <a:p>
            <a:pPr lvl="1" eaLnBrk="1" hangingPunct="1"/>
            <a:r>
              <a:rPr lang="en-US" altLang="da-DK" b="1" noProof="0" dirty="0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 </a:t>
            </a:r>
            <a:r>
              <a:rPr lang="en-US" altLang="da-DK" noProof="0" dirty="0">
                <a:sym typeface="Wingdings" pitchFamily="2" charset="2"/>
              </a:rPr>
              <a:t>Encapsulate what varies: the rate policy</a:t>
            </a:r>
            <a:endParaRPr lang="en-US" altLang="da-DK" b="1" noProof="0" dirty="0">
              <a:solidFill>
                <a:schemeClr val="accent2"/>
              </a:solidFill>
              <a:sym typeface="Wingdings" pitchFamily="2" charset="2"/>
            </a:endParaRPr>
          </a:p>
          <a:p>
            <a:pPr lvl="1" eaLnBrk="1" hangingPunct="1"/>
            <a:r>
              <a:rPr lang="en-US" altLang="da-DK" b="1" noProof="0" dirty="0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</a:t>
            </a:r>
            <a:r>
              <a:rPr lang="en-US" altLang="da-DK" noProof="0" dirty="0"/>
              <a:t> Define well-defined </a:t>
            </a:r>
            <a:r>
              <a:rPr lang="en-US" altLang="da-DK" i="1" noProof="0" dirty="0"/>
              <a:t>responsibilities</a:t>
            </a:r>
            <a:r>
              <a:rPr lang="en-US" altLang="da-DK" b="1" i="1" noProof="0" dirty="0"/>
              <a:t> </a:t>
            </a:r>
            <a:r>
              <a:rPr lang="en-US" altLang="da-DK" noProof="0" dirty="0"/>
              <a:t>by interfaces</a:t>
            </a:r>
          </a:p>
          <a:p>
            <a:pPr lvl="1" eaLnBrk="1" hangingPunct="1"/>
            <a:r>
              <a:rPr lang="en-US" altLang="da-DK" b="1" noProof="0" dirty="0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</a:t>
            </a:r>
            <a:r>
              <a:rPr lang="en-US" altLang="da-DK" noProof="0" dirty="0"/>
              <a:t> Only let objects communicate using the interfaces</a:t>
            </a:r>
          </a:p>
          <a:p>
            <a:pPr lvl="2" eaLnBrk="1" hangingPunct="1"/>
            <a:r>
              <a:rPr lang="en-US" altLang="da-DK" noProof="0" dirty="0"/>
              <a:t>Then the respective </a:t>
            </a:r>
            <a:r>
              <a:rPr lang="en-US" altLang="da-DK" i="1" noProof="0" dirty="0"/>
              <a:t>roles</a:t>
            </a:r>
            <a:r>
              <a:rPr lang="en-US" altLang="da-DK" noProof="0" dirty="0"/>
              <a:t> (pay station / rate strategy) can be played by many difference concrete objects</a:t>
            </a:r>
          </a:p>
          <a:p>
            <a:pPr lvl="2" eaLnBrk="1" hangingPunct="1"/>
            <a:r>
              <a:rPr lang="en-US" altLang="da-DK" noProof="0" dirty="0"/>
              <a:t>And each object is free to implement the responsibilities of the roles as it sees fit </a:t>
            </a:r>
            <a:r>
              <a:rPr lang="en-US" altLang="da-DK" b="1" noProof="0" dirty="0"/>
              <a:t>– like our new ‘team leader’ that does little on his own!</a:t>
            </a:r>
          </a:p>
          <a:p>
            <a:pPr lvl="1" eaLnBrk="1" hangingPunct="1"/>
            <a:r>
              <a:rPr lang="en-US" altLang="da-DK" b="1" noProof="0" dirty="0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</a:t>
            </a:r>
            <a:r>
              <a:rPr lang="en-US" altLang="da-DK" b="1" noProof="0" dirty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en-US" altLang="da-DK" b="1" noProof="0" dirty="0"/>
              <a:t>also to let most of the dirty job be done by others </a:t>
            </a:r>
            <a:r>
              <a:rPr lang="en-US" altLang="da-DK" b="1" noProof="0" dirty="0">
                <a:sym typeface="Wingdings" pitchFamily="2" charset="2"/>
              </a:rPr>
              <a:t></a:t>
            </a:r>
          </a:p>
          <a:p>
            <a:pPr lvl="2" eaLnBrk="1" hangingPunct="1"/>
            <a:r>
              <a:rPr lang="da-DK" altLang="da-DK" noProof="0" dirty="0">
                <a:sym typeface="Wingdings" pitchFamily="2" charset="2"/>
              </a:rPr>
              <a:t>Delegate </a:t>
            </a:r>
            <a:r>
              <a:rPr lang="da-DK" altLang="da-DK" noProof="0" dirty="0" err="1">
                <a:sym typeface="Wingdings" pitchFamily="2" charset="2"/>
              </a:rPr>
              <a:t>concrete</a:t>
            </a:r>
            <a:r>
              <a:rPr lang="da-DK" altLang="da-DK" noProof="0" dirty="0">
                <a:sym typeface="Wingdings" pitchFamily="2" charset="2"/>
              </a:rPr>
              <a:t> </a:t>
            </a:r>
            <a:r>
              <a:rPr lang="da-DK" altLang="da-DK" noProof="0" dirty="0" err="1">
                <a:sym typeface="Wingdings" pitchFamily="2" charset="2"/>
              </a:rPr>
              <a:t>calculations</a:t>
            </a:r>
            <a:r>
              <a:rPr lang="da-DK" altLang="da-DK" noProof="0" dirty="0">
                <a:sym typeface="Wingdings" pitchFamily="2" charset="2"/>
              </a:rPr>
              <a:t> to the </a:t>
            </a:r>
            <a:r>
              <a:rPr lang="da-DK" altLang="da-DK" noProof="0" dirty="0" err="1">
                <a:sym typeface="Wingdings" pitchFamily="2" charset="2"/>
              </a:rPr>
              <a:t>two</a:t>
            </a:r>
            <a:r>
              <a:rPr lang="da-DK" altLang="da-DK" noProof="0" dirty="0">
                <a:sym typeface="Wingdings" pitchFamily="2" charset="2"/>
              </a:rPr>
              <a:t> rate specialists</a:t>
            </a:r>
            <a:endParaRPr lang="en-US" altLang="da-DK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EC9C6-FC6E-496F-B824-C832FC920519}" type="slidenum">
              <a:rPr lang="en-GB"/>
              <a:pPr>
                <a:defRPr/>
              </a:pPr>
              <a:t>42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CS, 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926565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The State Pattern</a:t>
            </a:r>
          </a:p>
        </p:txBody>
      </p:sp>
      <p:sp>
        <p:nvSpPr>
          <p:cNvPr id="4505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GB" altLang="da-DK"/>
          </a:p>
        </p:txBody>
      </p:sp>
    </p:spTree>
    <p:extLst>
      <p:ext uri="{BB962C8B-B14F-4D97-AF65-F5344CB8AC3E}">
        <p14:creationId xmlns:p14="http://schemas.microsoft.com/office/powerpoint/2010/main" val="4875096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Analysis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Yet another application of 3-1-2</a:t>
            </a:r>
          </a:p>
          <a:p>
            <a:pPr lvl="1" eaLnBrk="1" hangingPunct="1"/>
            <a:r>
              <a:rPr lang="en-US" altLang="da-DK" noProof="0" dirty="0"/>
              <a:t>(but note that the argumentation this time was heavily focused on the </a:t>
            </a:r>
            <a:r>
              <a:rPr lang="en-US" altLang="da-DK" b="1" noProof="0" dirty="0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</a:t>
            </a:r>
            <a:r>
              <a:rPr lang="en-US" altLang="da-DK" b="1" noProof="0" dirty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en-US" altLang="da-DK" noProof="0" dirty="0">
                <a:sym typeface="Wingdings" pitchFamily="2" charset="2"/>
              </a:rPr>
              <a:t>aspect: composing behavior by delegating to partial behavior)</a:t>
            </a:r>
          </a:p>
          <a:p>
            <a:pPr eaLnBrk="1" hangingPunct="1"/>
            <a:endParaRPr lang="en-US" altLang="da-DK" b="1" noProof="0" dirty="0">
              <a:solidFill>
                <a:schemeClr val="accent2"/>
              </a:solidFill>
              <a:sym typeface="Wingdings" pitchFamily="2" charset="2"/>
            </a:endParaRPr>
          </a:p>
          <a:p>
            <a:pPr eaLnBrk="1" hangingPunct="1"/>
            <a:r>
              <a:rPr lang="en-US" altLang="da-DK" noProof="0" dirty="0">
                <a:solidFill>
                  <a:schemeClr val="tx1"/>
                </a:solidFill>
                <a:sym typeface="Wingdings" pitchFamily="2" charset="2"/>
              </a:rPr>
              <a:t>Rephrasing what the </a:t>
            </a:r>
            <a:r>
              <a:rPr lang="en-US" altLang="da-DK" noProof="0" dirty="0" err="1">
                <a:solidFill>
                  <a:schemeClr val="tx1"/>
                </a:solidFill>
                <a:sym typeface="Wingdings" pitchFamily="2" charset="2"/>
              </a:rPr>
              <a:t>Gammatown</a:t>
            </a:r>
            <a:r>
              <a:rPr lang="en-US" altLang="da-DK" noProof="0" dirty="0">
                <a:solidFill>
                  <a:schemeClr val="tx1"/>
                </a:solidFill>
                <a:sym typeface="Wingdings" pitchFamily="2" charset="2"/>
              </a:rPr>
              <a:t> pay system does:</a:t>
            </a:r>
          </a:p>
          <a:p>
            <a:pPr lvl="1" eaLnBrk="1" hangingPunct="1"/>
            <a:r>
              <a:rPr lang="en-US" altLang="da-DK" i="1" noProof="0" dirty="0">
                <a:sym typeface="Wingdings" pitchFamily="2" charset="2"/>
              </a:rPr>
              <a:t>The rate policy algorithm alters its behavior according to the state of the system clock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EB2B8E-78AE-431A-8176-BCC4538AF32A}" type="slidenum">
              <a:rPr lang="en-GB"/>
              <a:pPr>
                <a:defRPr/>
              </a:pPr>
              <a:t>44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CS, 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762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State Pattern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State pattern intent</a:t>
            </a:r>
          </a:p>
          <a:p>
            <a:pPr lvl="1" eaLnBrk="1" hangingPunct="1"/>
            <a:r>
              <a:rPr lang="en-US" altLang="da-DK" b="1" noProof="0" dirty="0">
                <a:sym typeface="Wingdings" pitchFamily="2" charset="2"/>
              </a:rPr>
              <a:t>Allow an object to alter its behavior when its internal state changes. The object will appear to change its class.</a:t>
            </a:r>
          </a:p>
          <a:p>
            <a:pPr lvl="1" eaLnBrk="1" hangingPunct="1"/>
            <a:endParaRPr lang="en-US" altLang="da-DK" b="1" noProof="0" dirty="0">
              <a:solidFill>
                <a:schemeClr val="accent2"/>
              </a:solidFill>
              <a:sym typeface="Wingdings" pitchFamily="2" charset="2"/>
            </a:endParaRPr>
          </a:p>
          <a:p>
            <a:pPr lvl="1" eaLnBrk="1" hangingPunct="1"/>
            <a:r>
              <a:rPr lang="en-US" altLang="da-DK" i="1" noProof="0" dirty="0">
                <a:sym typeface="Wingdings" pitchFamily="2" charset="2"/>
              </a:rPr>
              <a:t>The rate policy algorithm alters its behavior according to the state of the system clock</a:t>
            </a:r>
          </a:p>
          <a:p>
            <a:pPr lvl="1" eaLnBrk="1" hangingPunct="1"/>
            <a:endParaRPr lang="en-US" altLang="da-DK" b="1" noProof="0" dirty="0">
              <a:solidFill>
                <a:schemeClr val="accent2"/>
              </a:solidFill>
              <a:sym typeface="Wingdings" pitchFamily="2" charset="2"/>
            </a:endParaRPr>
          </a:p>
          <a:p>
            <a:pPr lvl="1" eaLnBrk="1" hangingPunct="1"/>
            <a:r>
              <a:rPr lang="en-US" altLang="da-DK" noProof="0" dirty="0">
                <a:sym typeface="Wingdings" pitchFamily="2" charset="2"/>
              </a:rPr>
              <a:t>Seen from the </a:t>
            </a:r>
            <a:r>
              <a:rPr lang="en-US" altLang="da-DK" noProof="0" dirty="0" err="1">
                <a:sym typeface="Wingdings" pitchFamily="2" charset="2"/>
              </a:rPr>
              <a:t>PayStationImpl</a:t>
            </a:r>
            <a:r>
              <a:rPr lang="en-US" altLang="da-DK" noProof="0" dirty="0">
                <a:sym typeface="Wingdings" pitchFamily="2" charset="2"/>
              </a:rPr>
              <a:t> the </a:t>
            </a:r>
            <a:r>
              <a:rPr lang="en-US" altLang="da-DK" noProof="0" dirty="0" err="1">
                <a:sym typeface="Wingdings" pitchFamily="2" charset="2"/>
              </a:rPr>
              <a:t>AlternatingRateStrategy</a:t>
            </a:r>
            <a:r>
              <a:rPr lang="en-US" altLang="da-DK" noProof="0" dirty="0">
                <a:sym typeface="Wingdings" pitchFamily="2" charset="2"/>
              </a:rPr>
              <a:t> object appears to change class because it changes behavior over the week.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ECD5D8-1E7D-4870-BB86-23E26B1F9EB6}" type="slidenum">
              <a:rPr lang="en-GB"/>
              <a:pPr>
                <a:defRPr/>
              </a:pPr>
              <a:t>45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CS, 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076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Roles</a:t>
            </a:r>
          </a:p>
        </p:txBody>
      </p:sp>
      <p:sp>
        <p:nvSpPr>
          <p:cNvPr id="48131" name="Rectangle 6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da-DK" sz="2400" b="1" noProof="0" dirty="0"/>
              <a:t>	Context</a:t>
            </a:r>
            <a:r>
              <a:rPr lang="en-US" altLang="da-DK" sz="2400" noProof="0" dirty="0"/>
              <a:t> delegate to its current state object</a:t>
            </a:r>
          </a:p>
          <a:p>
            <a:pPr eaLnBrk="1" hangingPunct="1"/>
            <a:endParaRPr lang="en-US" altLang="da-DK" sz="2400" noProof="0" dirty="0"/>
          </a:p>
          <a:p>
            <a:pPr eaLnBrk="1" hangingPunct="1"/>
            <a:r>
              <a:rPr lang="en-US" altLang="da-DK" sz="2400" b="1" noProof="0" dirty="0"/>
              <a:t>State</a:t>
            </a:r>
            <a:r>
              <a:rPr lang="en-US" altLang="da-DK" sz="2400" noProof="0" dirty="0"/>
              <a:t> specifies responsibilities of the behavior that varies according to state</a:t>
            </a:r>
          </a:p>
          <a:p>
            <a:pPr eaLnBrk="1" hangingPunct="1"/>
            <a:endParaRPr lang="en-US" altLang="da-DK" sz="2400" noProof="0" dirty="0"/>
          </a:p>
          <a:p>
            <a:pPr eaLnBrk="1" hangingPunct="1"/>
            <a:r>
              <a:rPr lang="en-US" altLang="da-DK" sz="2400" b="1" noProof="0" dirty="0" err="1"/>
              <a:t>ConcreteState</a:t>
            </a:r>
            <a:r>
              <a:rPr lang="en-US" altLang="da-DK" sz="2400" noProof="0" dirty="0"/>
              <a:t> defines state specific behavior</a:t>
            </a:r>
          </a:p>
        </p:txBody>
      </p:sp>
      <p:sp>
        <p:nvSpPr>
          <p:cNvPr id="48132" name="Rectangle 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da-DK" sz="2400" noProof="0" dirty="0"/>
          </a:p>
          <a:p>
            <a:pPr eaLnBrk="1" hangingPunct="1"/>
            <a:endParaRPr lang="en-US" altLang="da-DK" sz="2400" noProof="0" dirty="0"/>
          </a:p>
          <a:p>
            <a:pPr eaLnBrk="1" hangingPunct="1"/>
            <a:endParaRPr lang="en-US" altLang="da-DK" sz="2400" noProof="0" dirty="0"/>
          </a:p>
          <a:p>
            <a:pPr eaLnBrk="1" hangingPunct="1"/>
            <a:endParaRPr lang="en-US" altLang="da-DK" sz="2400" noProof="0" dirty="0"/>
          </a:p>
          <a:p>
            <a:pPr eaLnBrk="1" hangingPunct="1"/>
            <a:endParaRPr lang="en-US" altLang="da-DK" sz="2400" noProof="0" dirty="0"/>
          </a:p>
          <a:p>
            <a:pPr eaLnBrk="1" hangingPunct="1"/>
            <a:r>
              <a:rPr lang="en-US" altLang="da-DK" sz="2400" noProof="0" dirty="0"/>
              <a:t>State changes?</a:t>
            </a:r>
          </a:p>
          <a:p>
            <a:pPr lvl="1" eaLnBrk="1" hangingPunct="1"/>
            <a:r>
              <a:rPr lang="en-US" altLang="da-DK" sz="2000" noProof="0" dirty="0"/>
              <a:t>May be defined either in Context or in </a:t>
            </a:r>
            <a:r>
              <a:rPr lang="en-US" altLang="da-DK" sz="2000" noProof="0" dirty="0" err="1"/>
              <a:t>ConcreteState</a:t>
            </a:r>
            <a:r>
              <a:rPr lang="en-US" altLang="da-DK" sz="2000" noProof="0" dirty="0"/>
              <a:t> set</a:t>
            </a:r>
          </a:p>
          <a:p>
            <a:pPr lvl="1" eaLnBrk="1" hangingPunct="1"/>
            <a:r>
              <a:rPr lang="en-US" altLang="da-DK" sz="2000" noProof="0" dirty="0"/>
              <a:t>That who defines it is less reusable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D1868C-B3C6-4A3D-B708-A84ECF240E7F}" type="slidenum">
              <a:rPr lang="en-GB"/>
              <a:pPr>
                <a:defRPr/>
              </a:pPr>
              <a:t>46</a:t>
            </a:fld>
            <a:endParaRPr lang="en-GB"/>
          </a:p>
        </p:txBody>
      </p:sp>
      <p:pic>
        <p:nvPicPr>
          <p:cNvPr id="48135" name="Picture 4" descr="st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101990"/>
            <a:ext cx="4824413" cy="199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CS, 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3640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Exercise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Which object/interface fulfil which role in the pay station?</a:t>
            </a:r>
          </a:p>
          <a:p>
            <a:pPr eaLnBrk="1" hangingPunct="1"/>
            <a:endParaRPr lang="en-US" altLang="da-DK" noProof="0" dirty="0"/>
          </a:p>
          <a:p>
            <a:pPr eaLnBrk="1" hangingPunct="1"/>
            <a:endParaRPr lang="en-US" altLang="da-DK" noProof="0" dirty="0"/>
          </a:p>
          <a:p>
            <a:pPr eaLnBrk="1" hangingPunct="1"/>
            <a:endParaRPr lang="en-US" altLang="da-DK" noProof="0" dirty="0"/>
          </a:p>
          <a:p>
            <a:pPr eaLnBrk="1" hangingPunct="1"/>
            <a:endParaRPr lang="en-US" altLang="da-DK" noProof="0" dirty="0"/>
          </a:p>
          <a:p>
            <a:pPr eaLnBrk="1" hangingPunct="1"/>
            <a:endParaRPr lang="en-US" altLang="da-DK" noProof="0" dirty="0"/>
          </a:p>
          <a:p>
            <a:pPr eaLnBrk="1" hangingPunct="1"/>
            <a:r>
              <a:rPr lang="en-US" altLang="da-DK" noProof="0" dirty="0"/>
              <a:t>Who is responsible for state changes?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8FE3D4-017F-45C1-8005-8837CAF84C4A}" type="slidenum">
              <a:rPr lang="en-GB"/>
              <a:pPr>
                <a:defRPr/>
              </a:pPr>
              <a:t>47</a:t>
            </a:fld>
            <a:endParaRPr lang="en-GB"/>
          </a:p>
        </p:txBody>
      </p:sp>
      <p:pic>
        <p:nvPicPr>
          <p:cNvPr id="491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38300"/>
            <a:ext cx="6624637" cy="181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CS, AU</a:t>
            </a:r>
            <a:endParaRPr lang="en-GB"/>
          </a:p>
        </p:txBody>
      </p:sp>
      <p:pic>
        <p:nvPicPr>
          <p:cNvPr id="8" name="Picture 4" descr="state">
            <a:extLst>
              <a:ext uri="{FF2B5EF4-FFF2-40B4-BE49-F238E27FC236}">
                <a16:creationId xmlns:a16="http://schemas.microsoft.com/office/drawing/2014/main" id="{762C6062-795B-4E5D-8170-B1489E1B0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250932"/>
            <a:ext cx="3314700" cy="1370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8498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Benefits/Liabilities of State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General</a:t>
            </a:r>
          </a:p>
          <a:p>
            <a:pPr lvl="1" eaLnBrk="1" hangingPunct="1"/>
            <a:r>
              <a:rPr lang="en-US" altLang="da-DK" noProof="0" dirty="0"/>
              <a:t>State specific behavior is localized</a:t>
            </a:r>
          </a:p>
          <a:p>
            <a:pPr lvl="2" eaLnBrk="1" hangingPunct="1"/>
            <a:r>
              <a:rPr lang="en-US" altLang="da-DK" noProof="0" dirty="0"/>
              <a:t>in a single </a:t>
            </a:r>
            <a:r>
              <a:rPr lang="en-US" altLang="da-DK" noProof="0" dirty="0" err="1"/>
              <a:t>ConcreteState</a:t>
            </a:r>
            <a:r>
              <a:rPr lang="en-US" altLang="da-DK" noProof="0" dirty="0"/>
              <a:t> object</a:t>
            </a:r>
          </a:p>
          <a:p>
            <a:pPr lvl="1" eaLnBrk="1" hangingPunct="1"/>
            <a:r>
              <a:rPr lang="en-US" altLang="da-DK" noProof="0" dirty="0"/>
              <a:t>State changes are explicit</a:t>
            </a:r>
          </a:p>
          <a:p>
            <a:pPr lvl="2" eaLnBrk="1" hangingPunct="1"/>
            <a:r>
              <a:rPr lang="en-US" altLang="da-DK" noProof="0" dirty="0"/>
              <a:t>as you just find the assignments of ‘</a:t>
            </a:r>
            <a:r>
              <a:rPr lang="en-US" altLang="da-DK" noProof="0" dirty="0" err="1"/>
              <a:t>currentState</a:t>
            </a:r>
            <a:r>
              <a:rPr lang="en-US" altLang="da-DK" noProof="0" dirty="0"/>
              <a:t>’</a:t>
            </a:r>
          </a:p>
          <a:p>
            <a:pPr lvl="1" eaLnBrk="1" hangingPunct="1"/>
            <a:r>
              <a:rPr lang="en-US" altLang="da-DK" noProof="0" dirty="0"/>
              <a:t>Increased number of objects</a:t>
            </a:r>
          </a:p>
          <a:p>
            <a:pPr lvl="2" eaLnBrk="1" hangingPunct="1"/>
            <a:r>
              <a:rPr lang="en-US" altLang="da-DK" noProof="0" dirty="0"/>
              <a:t>as always with compositional designs</a:t>
            </a:r>
          </a:p>
          <a:p>
            <a:pPr eaLnBrk="1" hangingPunct="1"/>
            <a:r>
              <a:rPr lang="en-US" altLang="da-DK" noProof="0" dirty="0"/>
              <a:t>Compare common state machines:</a:t>
            </a:r>
          </a:p>
          <a:p>
            <a:pPr lvl="1" eaLnBrk="1" hangingPunct="1"/>
            <a:r>
              <a:rPr lang="en-US" altLang="da-DK" noProof="0" dirty="0"/>
              <a:t>case INIT_STATE:</a:t>
            </a:r>
          </a:p>
          <a:p>
            <a:pPr lvl="1" eaLnBrk="1" hangingPunct="1"/>
            <a:r>
              <a:rPr lang="en-US" altLang="da-DK" noProof="0" dirty="0"/>
              <a:t>case DIE_ROLL_STATE:</a:t>
            </a:r>
          </a:p>
          <a:p>
            <a:pPr lvl="1" eaLnBrk="1" hangingPunct="1"/>
            <a:r>
              <a:rPr lang="en-US" altLang="da-DK" dirty="0"/>
              <a:t>case MOVE_CHECKERS_STATE:</a:t>
            </a:r>
            <a:endParaRPr lang="en-US" altLang="da-DK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6D5E4D-C5B7-4847-A35B-6E404D5C090B}" type="slidenum">
              <a:rPr lang="en-GB"/>
              <a:pPr>
                <a:defRPr/>
              </a:pPr>
              <a:t>48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CS, 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7792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Examples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All state machines can be modelled by the state pattern</a:t>
            </a:r>
          </a:p>
          <a:p>
            <a:pPr lvl="1" eaLnBrk="1" hangingPunct="1"/>
            <a:r>
              <a:rPr lang="en-US" altLang="da-DK" noProof="0" dirty="0"/>
              <a:t>and looking for them there are a lot</a:t>
            </a:r>
          </a:p>
          <a:p>
            <a:pPr lvl="1" eaLnBrk="1" hangingPunct="1"/>
            <a:endParaRPr lang="en-US" altLang="da-DK" noProof="0" dirty="0"/>
          </a:p>
          <a:p>
            <a:pPr lvl="1" eaLnBrk="1" hangingPunct="1"/>
            <a:r>
              <a:rPr lang="en-US" altLang="da-DK" noProof="0" dirty="0"/>
              <a:t>TCP Socket connection state</a:t>
            </a:r>
          </a:p>
          <a:p>
            <a:pPr lvl="1" eaLnBrk="1" hangingPunct="1"/>
            <a:endParaRPr lang="en-US" altLang="da-DK" noProof="0" dirty="0"/>
          </a:p>
          <a:p>
            <a:pPr lvl="1" eaLnBrk="1" hangingPunct="1"/>
            <a:r>
              <a:rPr lang="en-US" altLang="da-DK" noProof="0" dirty="0"/>
              <a:t>any game has a state machine</a:t>
            </a:r>
          </a:p>
          <a:p>
            <a:pPr lvl="1" eaLnBrk="1" hangingPunct="1"/>
            <a:endParaRPr lang="en-US" altLang="da-DK" noProof="0" dirty="0"/>
          </a:p>
          <a:p>
            <a:pPr lvl="1" eaLnBrk="1" hangingPunct="1"/>
            <a:r>
              <a:rPr lang="en-US" altLang="da-DK" noProof="0" dirty="0"/>
              <a:t>Protocols</a:t>
            </a:r>
          </a:p>
          <a:p>
            <a:pPr lvl="1" eaLnBrk="1" hangingPunct="1"/>
            <a:endParaRPr lang="en-US" altLang="da-DK" noProof="0" dirty="0"/>
          </a:p>
          <a:p>
            <a:pPr lvl="1" eaLnBrk="1" hangingPunct="1"/>
            <a:r>
              <a:rPr lang="en-US" altLang="da-DK" noProof="0" dirty="0"/>
              <a:t>etc...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8869F3-9E1C-4633-88B1-39E88EFFCB5D}" type="slidenum">
              <a:rPr lang="en-GB"/>
              <a:pPr>
                <a:defRPr/>
              </a:pPr>
              <a:t>49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CS, 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574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/>
              <a:t>But…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da-DK" noProof="0" dirty="0"/>
              <a:t>I will return to the analysis shortly, but first…</a:t>
            </a:r>
          </a:p>
          <a:p>
            <a:endParaRPr lang="en-US" altLang="da-DK" noProof="0" dirty="0"/>
          </a:p>
          <a:p>
            <a:r>
              <a:rPr lang="en-US" altLang="da-DK" b="1" i="1" noProof="0" dirty="0"/>
              <a:t>I have a problem!</a:t>
            </a:r>
          </a:p>
          <a:p>
            <a:pPr lvl="1"/>
            <a:r>
              <a:rPr lang="en-US" altLang="da-DK" noProof="0" dirty="0"/>
              <a:t>I want to do TDD – because automated tests feel good…</a:t>
            </a:r>
          </a:p>
          <a:p>
            <a:pPr lvl="1"/>
            <a:endParaRPr lang="en-US" altLang="da-DK" noProof="0" dirty="0"/>
          </a:p>
          <a:p>
            <a:pPr lvl="1"/>
            <a:r>
              <a:rPr lang="en-US" altLang="da-DK" noProof="0" dirty="0"/>
              <a:t>But how can I write </a:t>
            </a:r>
            <a:r>
              <a:rPr lang="en-US" altLang="da-DK" i="1" noProof="0" dirty="0"/>
              <a:t>test first</a:t>
            </a:r>
            <a:r>
              <a:rPr lang="en-US" altLang="da-DK" noProof="0" dirty="0"/>
              <a:t> when the outcome of a </a:t>
            </a:r>
            <a:r>
              <a:rPr lang="en-US" altLang="da-DK" noProof="0" dirty="0" err="1"/>
              <a:t>GammaTown</a:t>
            </a:r>
            <a:r>
              <a:rPr lang="en-US" altLang="da-DK" noProof="0" dirty="0"/>
              <a:t> rate strategy… </a:t>
            </a:r>
            <a:r>
              <a:rPr lang="en-US" altLang="da-DK" i="1" noProof="0" dirty="0"/>
              <a:t>depends on the day of the week???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7FA603-F01A-424B-8E8E-0B5B777AFF59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CS, 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68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8282"/>
            <a:ext cx="4838700" cy="527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522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noProof="0" dirty="0"/>
              <a:t>Example: Turnstile</a:t>
            </a:r>
          </a:p>
        </p:txBody>
      </p:sp>
      <p:sp>
        <p:nvSpPr>
          <p:cNvPr id="5222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CS, AU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D17194-3091-4BD9-B53A-0782CF5EDC7B}" type="slidenum">
              <a:rPr lang="en-GB" smtClean="0"/>
              <a:pPr>
                <a:defRPr/>
              </a:pPr>
              <a:t>50</a:t>
            </a:fld>
            <a:endParaRPr lang="en-GB"/>
          </a:p>
        </p:txBody>
      </p:sp>
      <p:pic>
        <p:nvPicPr>
          <p:cNvPr id="52232" name="Picture 2" descr="Existing us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1057011"/>
            <a:ext cx="413385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1051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Summary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da-DK" noProof="0" dirty="0"/>
              <a:t>New requirement</a:t>
            </a:r>
          </a:p>
          <a:p>
            <a:pPr lvl="1" eaLnBrk="1" hangingPunct="1"/>
            <a:r>
              <a:rPr lang="en-US" altLang="da-DK" noProof="0" dirty="0"/>
              <a:t>a case that </a:t>
            </a:r>
            <a:r>
              <a:rPr lang="en-US" altLang="da-DK" i="1" noProof="0" dirty="0"/>
              <a:t>screams</a:t>
            </a:r>
            <a:r>
              <a:rPr lang="en-US" altLang="da-DK" noProof="0" dirty="0"/>
              <a:t> for reusing existing and well-tested production code</a:t>
            </a:r>
          </a:p>
          <a:p>
            <a:pPr lvl="1" eaLnBrk="1" hangingPunct="1"/>
            <a:r>
              <a:rPr lang="en-US" altLang="da-DK" noProof="0" dirty="0"/>
              <a:t>cumbersome to utilize the reuse potential especially in </a:t>
            </a:r>
            <a:r>
              <a:rPr lang="en-US" altLang="da-DK" noProof="0"/>
              <a:t>the sub-classing </a:t>
            </a:r>
            <a:r>
              <a:rPr lang="en-US" altLang="da-DK" noProof="0" dirty="0"/>
              <a:t>case (deeper discussion in the book)</a:t>
            </a:r>
          </a:p>
          <a:p>
            <a:pPr lvl="1" eaLnBrk="1" hangingPunct="1"/>
            <a:endParaRPr lang="en-US" altLang="da-DK" noProof="0" dirty="0"/>
          </a:p>
          <a:p>
            <a:pPr lvl="1" eaLnBrk="1" hangingPunct="1"/>
            <a:r>
              <a:rPr lang="en-US" altLang="da-DK" noProof="0" dirty="0"/>
              <a:t>but handled elegantly by compositional design</a:t>
            </a:r>
          </a:p>
          <a:p>
            <a:pPr lvl="2" eaLnBrk="1" hangingPunct="1"/>
            <a:r>
              <a:rPr lang="en-US" altLang="da-DK" noProof="0" dirty="0"/>
              <a:t>think in terms of teams of objects playing different roles</a:t>
            </a:r>
          </a:p>
          <a:p>
            <a:pPr lvl="1" eaLnBrk="1" hangingPunct="1"/>
            <a:endParaRPr lang="en-US" altLang="da-DK" noProof="0" dirty="0"/>
          </a:p>
          <a:p>
            <a:pPr lvl="1" eaLnBrk="1" hangingPunct="1"/>
            <a:r>
              <a:rPr lang="en-US" altLang="da-DK" noProof="0" dirty="0"/>
              <a:t>I derived the State pattern</a:t>
            </a:r>
          </a:p>
          <a:p>
            <a:pPr lvl="2" eaLnBrk="1" hangingPunct="1"/>
            <a:r>
              <a:rPr lang="en-US" altLang="da-DK" noProof="0" dirty="0"/>
              <a:t>more general pattern handling state machines well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C81B4-1277-4D32-BE08-254337298819}" type="slidenum">
              <a:rPr lang="en-GB"/>
              <a:pPr>
                <a:defRPr/>
              </a:pPr>
              <a:t>51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CS, 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415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/>
              <a:t>Tricky Requirement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da-DK" noProof="0" dirty="0"/>
              <a:t>The test case for </a:t>
            </a:r>
            <a:r>
              <a:rPr lang="en-US" altLang="da-DK" noProof="0" dirty="0" err="1"/>
              <a:t>AlphaTown</a:t>
            </a:r>
            <a:r>
              <a:rPr lang="en-US" altLang="da-DK" noProof="0" dirty="0"/>
              <a:t>:</a:t>
            </a:r>
          </a:p>
          <a:p>
            <a:endParaRPr lang="en-US" altLang="da-DK" noProof="0" dirty="0"/>
          </a:p>
          <a:p>
            <a:endParaRPr lang="en-US" altLang="da-DK" noProof="0" dirty="0"/>
          </a:p>
          <a:p>
            <a:endParaRPr lang="en-US" altLang="da-DK" noProof="0" dirty="0"/>
          </a:p>
          <a:p>
            <a:r>
              <a:rPr lang="en-US" altLang="da-DK" noProof="0" dirty="0"/>
              <a:t>… but how does it look for </a:t>
            </a:r>
            <a:r>
              <a:rPr lang="en-US" altLang="da-DK" noProof="0" dirty="0" err="1"/>
              <a:t>GammaTown</a:t>
            </a:r>
            <a:r>
              <a:rPr lang="en-US" altLang="da-DK" noProof="0" dirty="0"/>
              <a:t>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FCB6AA-8975-44AF-A411-7D4E57C87B59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607344"/>
            <a:ext cx="73787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10247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3507052"/>
            <a:ext cx="7467600" cy="91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CS, AU</a:t>
            </a:r>
            <a:endParaRPr lang="en-GB"/>
          </a:p>
        </p:txBody>
      </p:sp>
      <p:sp>
        <p:nvSpPr>
          <p:cNvPr id="10249" name="Rectangle 1"/>
          <p:cNvSpPr>
            <a:spLocks noChangeArrowheads="1"/>
          </p:cNvSpPr>
          <p:nvPr/>
        </p:nvSpPr>
        <p:spPr bwMode="auto">
          <a:xfrm>
            <a:off x="2458720" y="3924671"/>
            <a:ext cx="1677987" cy="502708"/>
          </a:xfrm>
          <a:prstGeom prst="rect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60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40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/>
              <a:t>Direct and Indirect Parameters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da-DK" noProof="0" dirty="0"/>
              <a:t>The day of the week is called an </a:t>
            </a:r>
            <a:r>
              <a:rPr lang="en-US" altLang="da-DK" i="1" noProof="0" dirty="0"/>
              <a:t>indirect parameter</a:t>
            </a:r>
            <a:r>
              <a:rPr lang="en-US" altLang="da-DK" noProof="0" dirty="0"/>
              <a:t> to the </a:t>
            </a:r>
            <a:r>
              <a:rPr lang="en-US" altLang="da-DK" i="1" noProof="0" dirty="0" err="1"/>
              <a:t>calculateTime</a:t>
            </a:r>
            <a:r>
              <a:rPr lang="en-US" altLang="da-DK" noProof="0" dirty="0"/>
              <a:t> method</a:t>
            </a:r>
          </a:p>
          <a:p>
            <a:pPr lvl="1"/>
            <a:endParaRPr lang="en-US" altLang="da-DK" noProof="0" dirty="0"/>
          </a:p>
          <a:p>
            <a:pPr lvl="1"/>
            <a:r>
              <a:rPr lang="en-US" altLang="da-DK" noProof="0" dirty="0"/>
              <a:t>It is not an instance variable of the object</a:t>
            </a:r>
          </a:p>
          <a:p>
            <a:pPr lvl="1"/>
            <a:endParaRPr lang="en-US" altLang="da-DK" noProof="0" dirty="0"/>
          </a:p>
          <a:p>
            <a:pPr lvl="1"/>
            <a:r>
              <a:rPr lang="en-US" altLang="da-DK" noProof="0" dirty="0"/>
              <a:t>It is not a parameter to the method</a:t>
            </a:r>
          </a:p>
          <a:p>
            <a:pPr lvl="1"/>
            <a:endParaRPr lang="en-US" altLang="da-DK" b="1" noProof="0" dirty="0"/>
          </a:p>
          <a:p>
            <a:pPr lvl="1"/>
            <a:r>
              <a:rPr lang="en-US" altLang="da-DK" b="1" noProof="0" dirty="0"/>
              <a:t>It cannot be set by our JUnit code </a:t>
            </a:r>
            <a:r>
              <a:rPr lang="en-US" altLang="da-DK" b="1" noProof="0" dirty="0">
                <a:sym typeface="Wingdings" pitchFamily="2" charset="2"/>
              </a:rPr>
              <a:t></a:t>
            </a:r>
          </a:p>
          <a:p>
            <a:pPr lvl="2"/>
            <a:r>
              <a:rPr lang="en-US" altLang="da-DK" dirty="0">
                <a:sym typeface="Wingdings" pitchFamily="2" charset="2"/>
              </a:rPr>
              <a:t>It is ‘set’ by the computer’s clock</a:t>
            </a:r>
          </a:p>
          <a:p>
            <a:pPr lvl="3"/>
            <a:r>
              <a:rPr lang="en-US" altLang="da-DK" noProof="0" dirty="0">
                <a:sym typeface="Wingdings" pitchFamily="2" charset="2"/>
              </a:rPr>
              <a:t>That is, a parameter set </a:t>
            </a:r>
            <a:r>
              <a:rPr lang="en-US" altLang="da-DK" i="1" dirty="0">
                <a:sym typeface="Wingdings" pitchFamily="2" charset="2"/>
              </a:rPr>
              <a:t>indirectly</a:t>
            </a:r>
            <a:r>
              <a:rPr lang="en-US" altLang="da-DK" dirty="0">
                <a:sym typeface="Wingdings" pitchFamily="2" charset="2"/>
              </a:rPr>
              <a:t> by something </a:t>
            </a:r>
            <a:r>
              <a:rPr lang="en-US" altLang="da-DK" i="1" dirty="0">
                <a:sym typeface="Wingdings" pitchFamily="2" charset="2"/>
              </a:rPr>
              <a:t>outside</a:t>
            </a:r>
            <a:r>
              <a:rPr lang="en-US" altLang="da-DK" dirty="0">
                <a:sym typeface="Wingdings" pitchFamily="2" charset="2"/>
              </a:rPr>
              <a:t> our JUnit test code…</a:t>
            </a:r>
            <a:endParaRPr lang="en-US" altLang="da-DK" noProof="0" dirty="0">
              <a:sym typeface="Wingdings" pitchFamily="2" charset="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58A4B-907A-4DDF-9E2F-9B8B53B23421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CS, 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93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/>
              <a:t>Solutions?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da-DK" noProof="0" dirty="0">
                <a:sym typeface="Wingdings" pitchFamily="2" charset="2"/>
              </a:rPr>
              <a:t>So – what to do?</a:t>
            </a:r>
          </a:p>
          <a:p>
            <a:pPr lvl="1"/>
            <a:r>
              <a:rPr lang="en-US" altLang="da-DK" noProof="0" dirty="0">
                <a:sym typeface="Wingdings" pitchFamily="2" charset="2"/>
              </a:rPr>
              <a:t>Come in on weekends?</a:t>
            </a:r>
          </a:p>
          <a:p>
            <a:pPr lvl="2"/>
            <a:r>
              <a:rPr lang="en-US" altLang="da-DK" noProof="0" dirty="0">
                <a:sym typeface="Wingdings" pitchFamily="2" charset="2"/>
              </a:rPr>
              <a:t>Manual testing!</a:t>
            </a:r>
          </a:p>
          <a:p>
            <a:pPr lvl="1"/>
            <a:r>
              <a:rPr lang="en-US" altLang="da-DK" noProof="0" dirty="0">
                <a:sym typeface="Wingdings" pitchFamily="2" charset="2"/>
              </a:rPr>
              <a:t>Set the clock ?</a:t>
            </a:r>
          </a:p>
          <a:p>
            <a:pPr lvl="2"/>
            <a:r>
              <a:rPr lang="en-US" altLang="da-DK" noProof="0" dirty="0">
                <a:sym typeface="Wingdings" pitchFamily="2" charset="2"/>
              </a:rPr>
              <a:t>Manual testing!</a:t>
            </a:r>
          </a:p>
          <a:p>
            <a:pPr lvl="2"/>
            <a:r>
              <a:rPr lang="en-US" altLang="da-DK" noProof="0" dirty="0">
                <a:sym typeface="Wingdings" pitchFamily="2" charset="2"/>
              </a:rPr>
              <a:t>Messes up </a:t>
            </a:r>
            <a:r>
              <a:rPr lang="en-US" altLang="da-DK" dirty="0" err="1">
                <a:sym typeface="Wingdings" pitchFamily="2" charset="2"/>
              </a:rPr>
              <a:t>Gradle</a:t>
            </a:r>
            <a:r>
              <a:rPr lang="en-US" altLang="da-DK" noProof="0" dirty="0">
                <a:sym typeface="Wingdings" pitchFamily="2" charset="2"/>
              </a:rPr>
              <a:t> as it depends on the clock going forward!</a:t>
            </a:r>
          </a:p>
          <a:p>
            <a:pPr lvl="1"/>
            <a:r>
              <a:rPr lang="en-US" altLang="da-DK" noProof="0" dirty="0">
                <a:sym typeface="Wingdings" pitchFamily="2" charset="2"/>
              </a:rPr>
              <a:t>Refactor code to make Pay Station accept a Date object?</a:t>
            </a:r>
          </a:p>
          <a:p>
            <a:pPr lvl="2"/>
            <a:r>
              <a:rPr lang="en-US" altLang="da-DK" noProof="0" dirty="0">
                <a:sym typeface="Wingdings" pitchFamily="2" charset="2"/>
              </a:rPr>
              <a:t>No – pay stations must continuously ask for date objects every time a new coin is entered…</a:t>
            </a:r>
          </a:p>
          <a:p>
            <a:pPr lvl="2"/>
            <a:endParaRPr lang="en-US" altLang="da-DK" noProof="0" dirty="0">
              <a:sym typeface="Wingdings" pitchFamily="2" charset="2"/>
            </a:endParaRPr>
          </a:p>
          <a:p>
            <a:r>
              <a:rPr lang="en-US" altLang="da-DK" b="1" i="1" noProof="0" dirty="0"/>
              <a:t>I will return to this problem set soon…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Henrik Bærbak Christensen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04C6F7-1396-483F-81D3-4FCD43770A1A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CS, AU</a:t>
            </a:r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5105400" y="1409700"/>
            <a:ext cx="3352800" cy="533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initially do this in the book…</a:t>
            </a:r>
            <a:endParaRPr lang="da-DK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733800" y="1714500"/>
            <a:ext cx="1219200" cy="15240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33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da-DK" noProof="0" dirty="0"/>
              <a:t>Polymorphic Solutions to</a:t>
            </a:r>
            <a:br>
              <a:rPr lang="en-US" altLang="da-DK" noProof="0" dirty="0"/>
            </a:br>
            <a:r>
              <a:rPr lang="en-US" altLang="da-DK" noProof="0" dirty="0"/>
              <a:t>the </a:t>
            </a:r>
            <a:r>
              <a:rPr lang="en-US" altLang="da-DK" noProof="0" dirty="0" err="1"/>
              <a:t>GammaTown</a:t>
            </a:r>
            <a:r>
              <a:rPr lang="en-US" altLang="da-DK" noProof="0" dirty="0"/>
              <a:t> Challenge</a:t>
            </a:r>
          </a:p>
        </p:txBody>
      </p:sp>
      <p:sp>
        <p:nvSpPr>
          <p:cNvPr id="13315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da-DK" dirty="0" smtClean="0"/>
              <a:t>Using class inheritance</a:t>
            </a:r>
            <a:endParaRPr lang="da-DK" altLang="da-DK" dirty="0"/>
          </a:p>
        </p:txBody>
      </p:sp>
    </p:spTree>
    <p:extLst>
      <p:ext uri="{BB962C8B-B14F-4D97-AF65-F5344CB8AC3E}">
        <p14:creationId xmlns:p14="http://schemas.microsoft.com/office/powerpoint/2010/main" val="49117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50800">
          <a:solidFill>
            <a:srgbClr val="C0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</TotalTime>
  <Words>2096</Words>
  <Application>Microsoft Office PowerPoint</Application>
  <PresentationFormat>On-screen Show (16:10)</PresentationFormat>
  <Paragraphs>494</Paragraphs>
  <Slides>51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Arial</vt:lpstr>
      <vt:lpstr>Calibri</vt:lpstr>
      <vt:lpstr>Courier New</vt:lpstr>
      <vt:lpstr>Lucida Console</vt:lpstr>
      <vt:lpstr>Times New Roman</vt:lpstr>
      <vt:lpstr>Wingdings</vt:lpstr>
      <vt:lpstr>Office Theme</vt:lpstr>
      <vt:lpstr>Software Engineering and Architecture</vt:lpstr>
      <vt:lpstr>New requirement</vt:lpstr>
      <vt:lpstr>Exercise</vt:lpstr>
      <vt:lpstr>Same Analysis</vt:lpstr>
      <vt:lpstr>But…</vt:lpstr>
      <vt:lpstr>Tricky Requirement</vt:lpstr>
      <vt:lpstr>Direct and Indirect Parameters</vt:lpstr>
      <vt:lpstr>Solutions?</vt:lpstr>
      <vt:lpstr>Polymorphic Solutions to the GammaTown Challenge</vt:lpstr>
      <vt:lpstr>Premise</vt:lpstr>
      <vt:lpstr>Reviewing the Polymorphic</vt:lpstr>
      <vt:lpstr>The Concrete Classes</vt:lpstr>
      <vt:lpstr>The Big Challenge</vt:lpstr>
      <vt:lpstr>Model 3a: Multiple Inheritance</vt:lpstr>
      <vt:lpstr>Fork-Join Hierarchies</vt:lpstr>
      <vt:lpstr>Model 3b: Direct Subclass</vt:lpstr>
      <vt:lpstr>Model 3c:Sub-sub Class</vt:lpstr>
      <vt:lpstr>Code view</vt:lpstr>
      <vt:lpstr>Model 3d: Bubbling up/Superclass</vt:lpstr>
      <vt:lpstr>Code view</vt:lpstr>
      <vt:lpstr>Code view</vt:lpstr>
      <vt:lpstr>Liabilities</vt:lpstr>
      <vt:lpstr>Model 3e: Stations in Stations</vt:lpstr>
      <vt:lpstr>Model 3e: Stations in Stations</vt:lpstr>
      <vt:lpstr>Morale</vt:lpstr>
      <vt:lpstr>(*) SideBar</vt:lpstr>
      <vt:lpstr>Compositional Variants</vt:lpstr>
      <vt:lpstr>Premise</vt:lpstr>
      <vt:lpstr>Code View</vt:lpstr>
      <vt:lpstr>Model 4a: Parameter + compositional</vt:lpstr>
      <vt:lpstr>Model 4a: Parameter + compositional</vt:lpstr>
      <vt:lpstr>Model 4b: Copy and paste version</vt:lpstr>
      <vt:lpstr>Lesson Learned</vt:lpstr>
      <vt:lpstr>… on to a nice compositional solution: State pattern </vt:lpstr>
      <vt:lpstr>Compositional Idea</vt:lpstr>
      <vt:lpstr>Model 4</vt:lpstr>
      <vt:lpstr>The Cartoon</vt:lpstr>
      <vt:lpstr>Interpretation</vt:lpstr>
      <vt:lpstr>Clock State Define Behavior</vt:lpstr>
      <vt:lpstr>Code view</vt:lpstr>
      <vt:lpstr>Analysis</vt:lpstr>
      <vt:lpstr>Roles revisited</vt:lpstr>
      <vt:lpstr>The State Pattern</vt:lpstr>
      <vt:lpstr>Analysis</vt:lpstr>
      <vt:lpstr>State Pattern</vt:lpstr>
      <vt:lpstr>Roles</vt:lpstr>
      <vt:lpstr>Exercise</vt:lpstr>
      <vt:lpstr>Benefits/Liabilities of State</vt:lpstr>
      <vt:lpstr>Examples</vt:lpstr>
      <vt:lpstr>Example: Turnstile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Stability</dc:title>
  <dc:creator>hbc</dc:creator>
  <cp:lastModifiedBy>Henrik Bærbak Christensen</cp:lastModifiedBy>
  <cp:revision>104</cp:revision>
  <dcterms:created xsi:type="dcterms:W3CDTF">2006-08-16T00:00:00Z</dcterms:created>
  <dcterms:modified xsi:type="dcterms:W3CDTF">2023-09-13T10:39:23Z</dcterms:modified>
</cp:coreProperties>
</file>